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1CFD6B1-93F9-4A02-A4CF-71A171B50432}">
  <a:tblStyle styleId="{91CFD6B1-93F9-4A02-A4CF-71A171B50432}"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slide" Target="slides/slide83.xml"/><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ylk6VMBLrvM" TargetMode="External"/><Relationship Id="rId3" Type="http://schemas.openxmlformats.org/officeDocument/2006/relationships/hyperlink" Target="https://www.youtube.com/watch?v=09DPBTe3Rz8"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Hi everyone, thank you so much for coming to our comps presentation. I’m Risako Owan, and (each introduce themselves?)</a:t>
            </a:r>
          </a:p>
          <a:p>
            <a:pPr lvl="0">
              <a:spcBef>
                <a:spcPts val="0"/>
              </a:spcBef>
              <a:buNone/>
            </a:pPr>
            <a:r>
              <a:rPr lang="en"/>
              <a:t>And we are here to tell you about improving 3D models!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6" name="Shape 166"/>
        <p:cNvGrpSpPr/>
        <p:nvPr/>
      </p:nvGrpSpPr>
      <p:grpSpPr>
        <a:xfrm>
          <a:off x="0" y="0"/>
          <a:ext cx="0" cy="0"/>
          <a:chOff x="0" y="0"/>
          <a:chExt cx="0" cy="0"/>
        </a:xfrm>
      </p:grpSpPr>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If you use a </a:t>
            </a:r>
            <a:r>
              <a:rPr b="1" lang="en"/>
              <a:t>sinusoidal fringe pattern</a:t>
            </a:r>
            <a:r>
              <a:rPr lang="en"/>
              <a:t>, it’s already blurred</a:t>
            </a:r>
          </a:p>
          <a:p>
            <a:pPr lvl="0" rtl="0">
              <a:spcBef>
                <a:spcPts val="0"/>
              </a:spcBef>
              <a:buNone/>
            </a:pPr>
            <a:r>
              <a:t/>
            </a:r>
            <a:endParaRPr/>
          </a:p>
          <a:p>
            <a:pPr lvl="0" rtl="0">
              <a:spcBef>
                <a:spcPts val="0"/>
              </a:spcBef>
              <a:buNone/>
            </a:pPr>
            <a:r>
              <a:rPr lang="en"/>
              <a:t>Why use SF? If you pass it through any material, a SF pops up</a:t>
            </a:r>
          </a:p>
          <a:p>
            <a:pPr lvl="0" rtl="0">
              <a:spcBef>
                <a:spcPts val="0"/>
              </a:spcBef>
              <a:buNone/>
            </a:pPr>
            <a:r>
              <a:rPr lang="en"/>
              <a:t>Zebra blurs towards SF → optical design because significant harder. Possible but super expensive lens</a:t>
            </a:r>
          </a:p>
          <a:p>
            <a:pPr lvl="0" rtl="0">
              <a:spcBef>
                <a:spcPts val="0"/>
              </a:spcBef>
              <a:buNone/>
            </a:pPr>
            <a:r>
              <a:rPr lang="en"/>
              <a:t>SF get preserved as SF→ Math is easy, consistent; easier to make SF, cost effective; fewer images required for SF to get same quality as when using zebra</a:t>
            </a:r>
          </a:p>
          <a:p>
            <a:pPr lvl="0" rtl="0">
              <a:spcBef>
                <a:spcPts val="0"/>
              </a:spcBef>
              <a:buNone/>
            </a:pPr>
            <a:r>
              <a:rPr lang="en"/>
              <a:t>	Zebra gets info from lines, SF gets info from entire image; important because speed is critical in these things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Before we go into details about our work, we’d like to give you a bit of information on the background of our project.</a:t>
            </a:r>
          </a:p>
          <a:p>
            <a:pPr lvl="0">
              <a:spcBef>
                <a:spcPts val="0"/>
              </a:spcBef>
              <a:buNone/>
            </a:pPr>
            <a:r>
              <a:rPr lang="en"/>
              <a:t>Our project was given to us by CyberOptics, a company in Minneapolis, that operates as a leading global...</a:t>
            </a:r>
          </a:p>
          <a:p>
            <a:pPr lvl="0">
              <a:spcBef>
                <a:spcPts val="0"/>
              </a:spcBef>
              <a:buNone/>
            </a:pPr>
            <a:r>
              <a:t/>
            </a:r>
            <a:endParaRPr/>
          </a:p>
          <a:p>
            <a:pPr lvl="0">
              <a:spcBef>
                <a:spcPts val="0"/>
              </a:spcBef>
              <a:buNone/>
            </a:pPr>
            <a:r>
              <a:rPr lang="en"/>
              <a:t>Method used when creating printed circuit boards</a:t>
            </a:r>
          </a:p>
          <a:p>
            <a:pPr lvl="0">
              <a:spcBef>
                <a:spcPts val="0"/>
              </a:spcBef>
              <a:buNone/>
            </a:pPr>
            <a:r>
              <a:t/>
            </a:r>
            <a:endParaRPr/>
          </a:p>
          <a:p>
            <a:pPr lvl="0">
              <a:spcBef>
                <a:spcPts val="0"/>
              </a:spcBef>
              <a:buNone/>
            </a:pPr>
            <a:r>
              <a:t/>
            </a:r>
            <a:endParaRPr/>
          </a:p>
          <a:p>
            <a:pPr lvl="0">
              <a:spcBef>
                <a:spcPts val="0"/>
              </a:spcBef>
              <a:buNone/>
            </a:pPr>
            <a:r>
              <a:rPr lang="en" u="sng">
                <a:solidFill>
                  <a:schemeClr val="hlink"/>
                </a:solidFill>
                <a:hlinkClick r:id="rId2"/>
              </a:rPr>
              <a:t>https://www.youtube.com/watch?v=ylk6VMBLrvM</a:t>
            </a:r>
          </a:p>
          <a:p>
            <a:pPr lvl="0">
              <a:spcBef>
                <a:spcPts val="0"/>
              </a:spcBef>
              <a:buNone/>
            </a:pPr>
            <a:r>
              <a:rPr lang="en" u="sng">
                <a:solidFill>
                  <a:schemeClr val="hlink"/>
                </a:solidFill>
                <a:hlinkClick r:id="rId3"/>
              </a:rPr>
              <a:t>https://www.youtube.com/watch?v=09DPBTe3Rz8</a:t>
            </a:r>
          </a:p>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If you use a </a:t>
            </a:r>
            <a:r>
              <a:rPr b="1" lang="en"/>
              <a:t>synusoidal fringe pattern</a:t>
            </a:r>
            <a:r>
              <a:rPr lang="en"/>
              <a:t>, it’s already blurred</a:t>
            </a:r>
          </a:p>
          <a:p>
            <a:pPr lvl="0" rtl="0">
              <a:spcBef>
                <a:spcPts val="0"/>
              </a:spcBef>
              <a:buNone/>
            </a:pPr>
            <a:r>
              <a:t/>
            </a:r>
            <a:endParaRPr/>
          </a:p>
          <a:p>
            <a:pPr lvl="0" rtl="0">
              <a:spcBef>
                <a:spcPts val="0"/>
              </a:spcBef>
              <a:buNone/>
            </a:pPr>
            <a:r>
              <a:rPr lang="en"/>
              <a:t>Why use SF? If you pass it through any material, a SF pops up</a:t>
            </a:r>
          </a:p>
          <a:p>
            <a:pPr lvl="0" rtl="0">
              <a:spcBef>
                <a:spcPts val="0"/>
              </a:spcBef>
              <a:buNone/>
            </a:pPr>
            <a:r>
              <a:rPr lang="en"/>
              <a:t>Zebra blurs towards SF → optical design because significant harder. Possible but super expensive lens</a:t>
            </a:r>
          </a:p>
          <a:p>
            <a:pPr lvl="0" rtl="0">
              <a:spcBef>
                <a:spcPts val="0"/>
              </a:spcBef>
              <a:buNone/>
            </a:pPr>
            <a:r>
              <a:rPr lang="en"/>
              <a:t>SF get preserved as SF→ Math is easy, consistent; easier to make SF, cost effective; fewer images required for SF to get same quality as when using zebra</a:t>
            </a:r>
          </a:p>
          <a:p>
            <a:pPr lvl="0" rtl="0">
              <a:spcBef>
                <a:spcPts val="0"/>
              </a:spcBef>
              <a:buNone/>
            </a:pPr>
            <a:r>
              <a:rPr lang="en"/>
              <a:t>	Zebra gets info from lines, SF gets info from entire image; important because speed is critical in these things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To give you a better sense of how pcb are created, here is a short video:</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As you can see, these boards are created at a very high speed. Naturally, we sometimes get defects, such as boards with a wrong component, crooked component, or even upside down components. However, these boards are created in a vacuum chamber to ensure that dust and air bubbles don’t get under the green printing or components. For this reason, it’s very time consuming for a worker to have to open up the vacuum chamber to inspect all the possible defects by hand. </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This is where CyberOptic’s scanning machines come in. </a:t>
            </a:r>
          </a:p>
          <a:p>
            <a:pPr lvl="0">
              <a:spcBef>
                <a:spcPts val="0"/>
              </a:spcBef>
              <a:buClr>
                <a:schemeClr val="dk1"/>
              </a:buClr>
              <a:buSzPct val="1000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8" name="Shape 358"/>
        <p:cNvGrpSpPr/>
        <p:nvPr/>
      </p:nvGrpSpPr>
      <p:grpSpPr>
        <a:xfrm>
          <a:off x="0" y="0"/>
          <a:ext cx="0" cy="0"/>
          <a:chOff x="0" y="0"/>
          <a:chExt cx="0" cy="0"/>
        </a:xfrm>
      </p:grpSpPr>
      <p:sp>
        <p:nvSpPr>
          <p:cNvPr id="359" name="Shape 3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0" name="Shape 3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8" name="Shape 4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6" name="Shape 466"/>
        <p:cNvGrpSpPr/>
        <p:nvPr/>
      </p:nvGrpSpPr>
      <p:grpSpPr>
        <a:xfrm>
          <a:off x="0" y="0"/>
          <a:ext cx="0" cy="0"/>
          <a:chOff x="0" y="0"/>
          <a:chExt cx="0" cy="0"/>
        </a:xfrm>
      </p:grpSpPr>
      <p:sp>
        <p:nvSpPr>
          <p:cNvPr id="467" name="Shape 4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8" name="Shape 4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9" name="Shape 559"/>
        <p:cNvGrpSpPr/>
        <p:nvPr/>
      </p:nvGrpSpPr>
      <p:grpSpPr>
        <a:xfrm>
          <a:off x="0" y="0"/>
          <a:ext cx="0" cy="0"/>
          <a:chOff x="0" y="0"/>
          <a:chExt cx="0" cy="0"/>
        </a:xfrm>
      </p:grpSpPr>
      <p:sp>
        <p:nvSpPr>
          <p:cNvPr id="560" name="Shape 5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1" name="Shape 5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1" name="Shape 581"/>
        <p:cNvGrpSpPr/>
        <p:nvPr/>
      </p:nvGrpSpPr>
      <p:grpSpPr>
        <a:xfrm>
          <a:off x="0" y="0"/>
          <a:ext cx="0" cy="0"/>
          <a:chOff x="0" y="0"/>
          <a:chExt cx="0" cy="0"/>
        </a:xfrm>
      </p:grpSpPr>
      <p:sp>
        <p:nvSpPr>
          <p:cNvPr id="582" name="Shape 5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3" name="Shape 5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8" name="Shape 618"/>
        <p:cNvGrpSpPr/>
        <p:nvPr/>
      </p:nvGrpSpPr>
      <p:grpSpPr>
        <a:xfrm>
          <a:off x="0" y="0"/>
          <a:ext cx="0" cy="0"/>
          <a:chOff x="0" y="0"/>
          <a:chExt cx="0" cy="0"/>
        </a:xfrm>
      </p:grpSpPr>
      <p:sp>
        <p:nvSpPr>
          <p:cNvPr id="619" name="Shape 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0" name="Shape 6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6" name="Shape 646"/>
        <p:cNvGrpSpPr/>
        <p:nvPr/>
      </p:nvGrpSpPr>
      <p:grpSpPr>
        <a:xfrm>
          <a:off x="0" y="0"/>
          <a:ext cx="0" cy="0"/>
          <a:chOff x="0" y="0"/>
          <a:chExt cx="0" cy="0"/>
        </a:xfrm>
      </p:grpSpPr>
      <p:sp>
        <p:nvSpPr>
          <p:cNvPr id="647" name="Shape 6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8" name="Shape 6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7" name="Shape 707"/>
        <p:cNvGrpSpPr/>
        <p:nvPr/>
      </p:nvGrpSpPr>
      <p:grpSpPr>
        <a:xfrm>
          <a:off x="0" y="0"/>
          <a:ext cx="0" cy="0"/>
          <a:chOff x="0" y="0"/>
          <a:chExt cx="0" cy="0"/>
        </a:xfrm>
      </p:grpSpPr>
      <p:sp>
        <p:nvSpPr>
          <p:cNvPr id="708" name="Shape 7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9" name="Shape 7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0" name="Shape 740"/>
        <p:cNvGrpSpPr/>
        <p:nvPr/>
      </p:nvGrpSpPr>
      <p:grpSpPr>
        <a:xfrm>
          <a:off x="0" y="0"/>
          <a:ext cx="0" cy="0"/>
          <a:chOff x="0" y="0"/>
          <a:chExt cx="0" cy="0"/>
        </a:xfrm>
      </p:grpSpPr>
      <p:sp>
        <p:nvSpPr>
          <p:cNvPr id="741" name="Shape 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2" name="Shape 7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1" name="Shape 771"/>
        <p:cNvGrpSpPr/>
        <p:nvPr/>
      </p:nvGrpSpPr>
      <p:grpSpPr>
        <a:xfrm>
          <a:off x="0" y="0"/>
          <a:ext cx="0" cy="0"/>
          <a:chOff x="0" y="0"/>
          <a:chExt cx="0" cy="0"/>
        </a:xfrm>
      </p:grpSpPr>
      <p:sp>
        <p:nvSpPr>
          <p:cNvPr id="772" name="Shape 7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3" name="Shape 7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5" name="Shape 8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Scanner vs. projector?</a:t>
            </a:r>
          </a:p>
          <a:p>
            <a:pPr lvl="0" rtl="0">
              <a:spcBef>
                <a:spcPts val="0"/>
              </a:spcBef>
              <a:buNone/>
            </a:pPr>
            <a:r>
              <a:rPr lang="en"/>
              <a:t>John used digital light projector</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9" name="Shape 8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1"/>
              </a:buClr>
              <a:buSzPct val="100000"/>
              <a:buFont typeface="Arial"/>
              <a:buNone/>
            </a:pPr>
            <a:r>
              <a:rPr lang="en">
                <a:solidFill>
                  <a:schemeClr val="dk1"/>
                </a:solidFill>
              </a:rPr>
              <a:t>We knew that the goops happened on vertical walls, so we used the height map to automatically find jumps. Then we used the x,y coordinate from the height map to find to corresponding location in the color image. Once we knew what portion of the color image needed to be changed, coloring the wall was not too hard.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8" name="Shape 848"/>
        <p:cNvGrpSpPr/>
        <p:nvPr/>
      </p:nvGrpSpPr>
      <p:grpSpPr>
        <a:xfrm>
          <a:off x="0" y="0"/>
          <a:ext cx="0" cy="0"/>
          <a:chOff x="0" y="0"/>
          <a:chExt cx="0" cy="0"/>
        </a:xfrm>
      </p:grpSpPr>
      <p:sp>
        <p:nvSpPr>
          <p:cNvPr id="849" name="Shape 8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0" name="Shape 8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Make it gray  left right difference one direction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Use heightmap here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2" name="Shape 892"/>
        <p:cNvGrpSpPr/>
        <p:nvPr/>
      </p:nvGrpSpPr>
      <p:grpSpPr>
        <a:xfrm>
          <a:off x="0" y="0"/>
          <a:ext cx="0" cy="0"/>
          <a:chOff x="0" y="0"/>
          <a:chExt cx="0" cy="0"/>
        </a:xfrm>
      </p:grpSpPr>
      <p:sp>
        <p:nvSpPr>
          <p:cNvPr id="893" name="Shape 8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4" name="Shape 8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1" name="Shape 921"/>
        <p:cNvGrpSpPr/>
        <p:nvPr/>
      </p:nvGrpSpPr>
      <p:grpSpPr>
        <a:xfrm>
          <a:off x="0" y="0"/>
          <a:ext cx="0" cy="0"/>
          <a:chOff x="0" y="0"/>
          <a:chExt cx="0" cy="0"/>
        </a:xfrm>
      </p:grpSpPr>
      <p:sp>
        <p:nvSpPr>
          <p:cNvPr id="922" name="Shape 9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3" name="Shape 9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2" name="Shape 9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0" name="Shape 940"/>
        <p:cNvGrpSpPr/>
        <p:nvPr/>
      </p:nvGrpSpPr>
      <p:grpSpPr>
        <a:xfrm>
          <a:off x="0" y="0"/>
          <a:ext cx="0" cy="0"/>
          <a:chOff x="0" y="0"/>
          <a:chExt cx="0" cy="0"/>
        </a:xfrm>
      </p:grpSpPr>
      <p:sp>
        <p:nvSpPr>
          <p:cNvPr id="941" name="Shape 9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2" name="Shape 9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7" name="Shape 947"/>
        <p:cNvGrpSpPr/>
        <p:nvPr/>
      </p:nvGrpSpPr>
      <p:grpSpPr>
        <a:xfrm>
          <a:off x="0" y="0"/>
          <a:ext cx="0" cy="0"/>
          <a:chOff x="0" y="0"/>
          <a:chExt cx="0" cy="0"/>
        </a:xfrm>
      </p:grpSpPr>
      <p:sp>
        <p:nvSpPr>
          <p:cNvPr id="948" name="Shape 9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9" name="Shape 9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4" name="Shape 954"/>
        <p:cNvGrpSpPr/>
        <p:nvPr/>
      </p:nvGrpSpPr>
      <p:grpSpPr>
        <a:xfrm>
          <a:off x="0" y="0"/>
          <a:ext cx="0" cy="0"/>
          <a:chOff x="0" y="0"/>
          <a:chExt cx="0" cy="0"/>
        </a:xfrm>
      </p:grpSpPr>
      <p:sp>
        <p:nvSpPr>
          <p:cNvPr id="955" name="Shape 9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6" name="Shape 9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8" name="Shape 998"/>
        <p:cNvGrpSpPr/>
        <p:nvPr/>
      </p:nvGrpSpPr>
      <p:grpSpPr>
        <a:xfrm>
          <a:off x="0" y="0"/>
          <a:ext cx="0" cy="0"/>
          <a:chOff x="0" y="0"/>
          <a:chExt cx="0" cy="0"/>
        </a:xfrm>
      </p:grpSpPr>
      <p:sp>
        <p:nvSpPr>
          <p:cNvPr id="999" name="Shape 9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0" name="Shape 10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9" name="Shape 1009"/>
        <p:cNvGrpSpPr/>
        <p:nvPr/>
      </p:nvGrpSpPr>
      <p:grpSpPr>
        <a:xfrm>
          <a:off x="0" y="0"/>
          <a:ext cx="0" cy="0"/>
          <a:chOff x="0" y="0"/>
          <a:chExt cx="0" cy="0"/>
        </a:xfrm>
      </p:grpSpPr>
      <p:sp>
        <p:nvSpPr>
          <p:cNvPr id="1010" name="Shape 10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1" name="Shape 10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1" name="Shape 1021"/>
        <p:cNvGrpSpPr/>
        <p:nvPr/>
      </p:nvGrpSpPr>
      <p:grpSpPr>
        <a:xfrm>
          <a:off x="0" y="0"/>
          <a:ext cx="0" cy="0"/>
          <a:chOff x="0" y="0"/>
          <a:chExt cx="0" cy="0"/>
        </a:xfrm>
      </p:grpSpPr>
      <p:sp>
        <p:nvSpPr>
          <p:cNvPr id="1022" name="Shape 10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3" name="Shape 10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Explain variable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5" name="Shape 1035"/>
        <p:cNvGrpSpPr/>
        <p:nvPr/>
      </p:nvGrpSpPr>
      <p:grpSpPr>
        <a:xfrm>
          <a:off x="0" y="0"/>
          <a:ext cx="0" cy="0"/>
          <a:chOff x="0" y="0"/>
          <a:chExt cx="0" cy="0"/>
        </a:xfrm>
      </p:grpSpPr>
      <p:sp>
        <p:nvSpPr>
          <p:cNvPr id="1036" name="Shape 10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7" name="Shape 10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Add diff</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9" name="Shape 1049"/>
        <p:cNvGrpSpPr/>
        <p:nvPr/>
      </p:nvGrpSpPr>
      <p:grpSpPr>
        <a:xfrm>
          <a:off x="0" y="0"/>
          <a:ext cx="0" cy="0"/>
          <a:chOff x="0" y="0"/>
          <a:chExt cx="0" cy="0"/>
        </a:xfrm>
      </p:grpSpPr>
      <p:sp>
        <p:nvSpPr>
          <p:cNvPr id="1050" name="Shape 10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1" name="Shape 10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Explain this histogram add </a:t>
            </a:r>
          </a:p>
          <a:p>
            <a:pPr lvl="0">
              <a:spcBef>
                <a:spcPts val="0"/>
              </a:spcBef>
              <a:buNone/>
            </a:pPr>
            <a:r>
              <a:rPr lang="en"/>
              <a:t>Show original histogram</a:t>
            </a:r>
          </a:p>
          <a:p>
            <a:pPr lvl="0">
              <a:spcBef>
                <a:spcPts val="0"/>
              </a:spcBef>
              <a:buNone/>
            </a:pPr>
            <a:r>
              <a:rPr lang="en"/>
              <a:t>cluster</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6" name="Shape 1056"/>
        <p:cNvGrpSpPr/>
        <p:nvPr/>
      </p:nvGrpSpPr>
      <p:grpSpPr>
        <a:xfrm>
          <a:off x="0" y="0"/>
          <a:ext cx="0" cy="0"/>
          <a:chOff x="0" y="0"/>
          <a:chExt cx="0" cy="0"/>
        </a:xfrm>
      </p:grpSpPr>
      <p:sp>
        <p:nvSpPr>
          <p:cNvPr id="1057" name="Shape 10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8" name="Shape 10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Explain scale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6" name="Shape 1066"/>
        <p:cNvGrpSpPr/>
        <p:nvPr/>
      </p:nvGrpSpPr>
      <p:grpSpPr>
        <a:xfrm>
          <a:off x="0" y="0"/>
          <a:ext cx="0" cy="0"/>
          <a:chOff x="0" y="0"/>
          <a:chExt cx="0" cy="0"/>
        </a:xfrm>
      </p:grpSpPr>
      <p:sp>
        <p:nvSpPr>
          <p:cNvPr id="1067" name="Shape 10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8" name="Shape 10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 name="Shape 1077"/>
        <p:cNvGrpSpPr/>
        <p:nvPr/>
      </p:nvGrpSpPr>
      <p:grpSpPr>
        <a:xfrm>
          <a:off x="0" y="0"/>
          <a:ext cx="0" cy="0"/>
          <a:chOff x="0" y="0"/>
          <a:chExt cx="0" cy="0"/>
        </a:xfrm>
      </p:grpSpPr>
      <p:sp>
        <p:nvSpPr>
          <p:cNvPr id="1078" name="Shape 10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9" name="Shape 107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0" lvl="0" marL="457200" rtl="0">
              <a:lnSpc>
                <a:spcPct val="115000"/>
              </a:lnSpc>
              <a:spcBef>
                <a:spcPts val="0"/>
              </a:spcBef>
              <a:spcAft>
                <a:spcPts val="1600"/>
              </a:spcAft>
              <a:buNone/>
            </a:pPr>
            <a:r>
              <a:t/>
            </a:r>
            <a:endParaRPr sz="1400"/>
          </a:p>
          <a:p>
            <a:pPr indent="0" lvl="0" marL="457200" rtl="0">
              <a:lnSpc>
                <a:spcPct val="115000"/>
              </a:lnSpc>
              <a:spcBef>
                <a:spcPts val="0"/>
              </a:spcBef>
              <a:spcAft>
                <a:spcPts val="1600"/>
              </a:spcAft>
              <a:buNone/>
            </a:pPr>
            <a:r>
              <a:t/>
            </a:r>
            <a:endParaRPr sz="1400"/>
          </a:p>
          <a:p>
            <a:pPr indent="0" lvl="0" marL="457200" rtl="0">
              <a:lnSpc>
                <a:spcPct val="115000"/>
              </a:lnSpc>
              <a:spcBef>
                <a:spcPts val="0"/>
              </a:spcBef>
              <a:spcAft>
                <a:spcPts val="1600"/>
              </a:spcAft>
              <a:buNone/>
            </a:pPr>
            <a:r>
              <a:t/>
            </a:r>
            <a:endParaRPr sz="1400"/>
          </a:p>
          <a:p>
            <a:pPr indent="0" lvl="0" marL="457200" rtl="0">
              <a:lnSpc>
                <a:spcPct val="115000"/>
              </a:lnSpc>
              <a:spcBef>
                <a:spcPts val="0"/>
              </a:spcBef>
              <a:spcAft>
                <a:spcPts val="1600"/>
              </a:spcAft>
              <a:buNone/>
            </a:pPr>
            <a:r>
              <a:t/>
            </a:r>
            <a:endParaRPr sz="1400"/>
          </a:p>
          <a:p>
            <a:pPr indent="0" lvl="0" marL="457200" rtl="0">
              <a:lnSpc>
                <a:spcPct val="115000"/>
              </a:lnSpc>
              <a:spcBef>
                <a:spcPts val="0"/>
              </a:spcBef>
              <a:spcAft>
                <a:spcPts val="1600"/>
              </a:spcAft>
              <a:buNone/>
            </a:pPr>
            <a:r>
              <a:rPr lang="en" sz="1400">
                <a:solidFill>
                  <a:schemeClr val="dk2"/>
                </a:solidFill>
              </a:rPr>
              <a:t>Using the original image created gaps Because the height map (2048, 2048) was smaller than the color image (3072, 4080), </a:t>
            </a:r>
          </a:p>
          <a:p>
            <a:pPr indent="0" lvl="0" marL="457200" rtl="0">
              <a:lnSpc>
                <a:spcPct val="115000"/>
              </a:lnSpc>
              <a:spcBef>
                <a:spcPts val="0"/>
              </a:spcBef>
              <a:spcAft>
                <a:spcPts val="1600"/>
              </a:spcAft>
              <a:buNone/>
            </a:pPr>
            <a:r>
              <a:rPr lang="en" sz="1400" u="sng">
                <a:solidFill>
                  <a:schemeClr val="dk2"/>
                </a:solidFill>
              </a:rPr>
              <a:t>Think of height map pixels as a net, a bigger net would show more color underneath, while a finer net cover an object better.</a:t>
            </a:r>
          </a:p>
          <a:p>
            <a:pPr indent="-228600" lvl="1" marL="914400">
              <a:lnSpc>
                <a:spcPct val="115000"/>
              </a:lnSpc>
              <a:spcBef>
                <a:spcPts val="0"/>
              </a:spcBef>
              <a:spcAft>
                <a:spcPts val="1600"/>
              </a:spcAft>
              <a:buClr>
                <a:schemeClr val="dk2"/>
              </a:buClr>
            </a:pPr>
            <a:r>
              <a:rPr lang="en" sz="1400">
                <a:solidFill>
                  <a:schemeClr val="dk2"/>
                </a:solidFill>
              </a:rPr>
              <a:t>No one-to-one correspondence between images of different sizes</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7" name="Shape 1087"/>
        <p:cNvGrpSpPr/>
        <p:nvPr/>
      </p:nvGrpSpPr>
      <p:grpSpPr>
        <a:xfrm>
          <a:off x="0" y="0"/>
          <a:ext cx="0" cy="0"/>
          <a:chOff x="0" y="0"/>
          <a:chExt cx="0" cy="0"/>
        </a:xfrm>
      </p:grpSpPr>
      <p:sp>
        <p:nvSpPr>
          <p:cNvPr id="1088" name="Shape 10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9" name="Shape 10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0" name="Shape 1100"/>
        <p:cNvGrpSpPr/>
        <p:nvPr/>
      </p:nvGrpSpPr>
      <p:grpSpPr>
        <a:xfrm>
          <a:off x="0" y="0"/>
          <a:ext cx="0" cy="0"/>
          <a:chOff x="0" y="0"/>
          <a:chExt cx="0" cy="0"/>
        </a:xfrm>
      </p:grpSpPr>
      <p:sp>
        <p:nvSpPr>
          <p:cNvPr id="1101" name="Shape 1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2" name="Shape 1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7" name="Shape 1107"/>
        <p:cNvGrpSpPr/>
        <p:nvPr/>
      </p:nvGrpSpPr>
      <p:grpSpPr>
        <a:xfrm>
          <a:off x="0" y="0"/>
          <a:ext cx="0" cy="0"/>
          <a:chOff x="0" y="0"/>
          <a:chExt cx="0" cy="0"/>
        </a:xfrm>
      </p:grpSpPr>
      <p:sp>
        <p:nvSpPr>
          <p:cNvPr id="1108" name="Shape 1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9" name="Shape 11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5" name="Shape 1115"/>
        <p:cNvGrpSpPr/>
        <p:nvPr/>
      </p:nvGrpSpPr>
      <p:grpSpPr>
        <a:xfrm>
          <a:off x="0" y="0"/>
          <a:ext cx="0" cy="0"/>
          <a:chOff x="0" y="0"/>
          <a:chExt cx="0" cy="0"/>
        </a:xfrm>
      </p:grpSpPr>
      <p:sp>
        <p:nvSpPr>
          <p:cNvPr id="1116" name="Shape 1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7" name="Shape 1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4" name="Shape 1124"/>
        <p:cNvGrpSpPr/>
        <p:nvPr/>
      </p:nvGrpSpPr>
      <p:grpSpPr>
        <a:xfrm>
          <a:off x="0" y="0"/>
          <a:ext cx="0" cy="0"/>
          <a:chOff x="0" y="0"/>
          <a:chExt cx="0" cy="0"/>
        </a:xfrm>
      </p:grpSpPr>
      <p:sp>
        <p:nvSpPr>
          <p:cNvPr id="1125" name="Shape 1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6" name="Shape 1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 name="Shape 1132"/>
        <p:cNvGrpSpPr/>
        <p:nvPr/>
      </p:nvGrpSpPr>
      <p:grpSpPr>
        <a:xfrm>
          <a:off x="0" y="0"/>
          <a:ext cx="0" cy="0"/>
          <a:chOff x="0" y="0"/>
          <a:chExt cx="0" cy="0"/>
        </a:xfrm>
      </p:grpSpPr>
      <p:sp>
        <p:nvSpPr>
          <p:cNvPr id="1133" name="Shape 1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4" name="Shape 1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1" name="Shape 1141"/>
        <p:cNvGrpSpPr/>
        <p:nvPr/>
      </p:nvGrpSpPr>
      <p:grpSpPr>
        <a:xfrm>
          <a:off x="0" y="0"/>
          <a:ext cx="0" cy="0"/>
          <a:chOff x="0" y="0"/>
          <a:chExt cx="0" cy="0"/>
        </a:xfrm>
      </p:grpSpPr>
      <p:sp>
        <p:nvSpPr>
          <p:cNvPr id="1142" name="Shape 1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3" name="Shape 1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0" name="Shape 1150"/>
        <p:cNvGrpSpPr/>
        <p:nvPr/>
      </p:nvGrpSpPr>
      <p:grpSpPr>
        <a:xfrm>
          <a:off x="0" y="0"/>
          <a:ext cx="0" cy="0"/>
          <a:chOff x="0" y="0"/>
          <a:chExt cx="0" cy="0"/>
        </a:xfrm>
      </p:grpSpPr>
      <p:sp>
        <p:nvSpPr>
          <p:cNvPr id="1151" name="Shape 1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2" name="Shape 1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0" name="Shape 1160"/>
        <p:cNvGrpSpPr/>
        <p:nvPr/>
      </p:nvGrpSpPr>
      <p:grpSpPr>
        <a:xfrm>
          <a:off x="0" y="0"/>
          <a:ext cx="0" cy="0"/>
          <a:chOff x="0" y="0"/>
          <a:chExt cx="0" cy="0"/>
        </a:xfrm>
      </p:grpSpPr>
      <p:sp>
        <p:nvSpPr>
          <p:cNvPr id="1161" name="Shape 1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2" name="Shape 1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1" name="Shape 1171"/>
        <p:cNvGrpSpPr/>
        <p:nvPr/>
      </p:nvGrpSpPr>
      <p:grpSpPr>
        <a:xfrm>
          <a:off x="0" y="0"/>
          <a:ext cx="0" cy="0"/>
          <a:chOff x="0" y="0"/>
          <a:chExt cx="0" cy="0"/>
        </a:xfrm>
      </p:grpSpPr>
      <p:sp>
        <p:nvSpPr>
          <p:cNvPr id="1172" name="Shape 1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3" name="Shape 1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8" name="Shape 1188"/>
        <p:cNvGrpSpPr/>
        <p:nvPr/>
      </p:nvGrpSpPr>
      <p:grpSpPr>
        <a:xfrm>
          <a:off x="0" y="0"/>
          <a:ext cx="0" cy="0"/>
          <a:chOff x="0" y="0"/>
          <a:chExt cx="0" cy="0"/>
        </a:xfrm>
      </p:grpSpPr>
      <p:sp>
        <p:nvSpPr>
          <p:cNvPr id="1189" name="Shape 1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0" name="Shape 1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7" name="Shape 1197"/>
        <p:cNvGrpSpPr/>
        <p:nvPr/>
      </p:nvGrpSpPr>
      <p:grpSpPr>
        <a:xfrm>
          <a:off x="0" y="0"/>
          <a:ext cx="0" cy="0"/>
          <a:chOff x="0" y="0"/>
          <a:chExt cx="0" cy="0"/>
        </a:xfrm>
      </p:grpSpPr>
      <p:sp>
        <p:nvSpPr>
          <p:cNvPr id="1198" name="Shape 1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9" name="Shape 1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2" name="Shape 1212"/>
        <p:cNvGrpSpPr/>
        <p:nvPr/>
      </p:nvGrpSpPr>
      <p:grpSpPr>
        <a:xfrm>
          <a:off x="0" y="0"/>
          <a:ext cx="0" cy="0"/>
          <a:chOff x="0" y="0"/>
          <a:chExt cx="0" cy="0"/>
        </a:xfrm>
      </p:grpSpPr>
      <p:sp>
        <p:nvSpPr>
          <p:cNvPr id="1213" name="Shape 1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4" name="Shape 1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3" name="Shape 1223"/>
        <p:cNvGrpSpPr/>
        <p:nvPr/>
      </p:nvGrpSpPr>
      <p:grpSpPr>
        <a:xfrm>
          <a:off x="0" y="0"/>
          <a:ext cx="0" cy="0"/>
          <a:chOff x="0" y="0"/>
          <a:chExt cx="0" cy="0"/>
        </a:xfrm>
      </p:grpSpPr>
      <p:sp>
        <p:nvSpPr>
          <p:cNvPr id="1224" name="Shape 1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5" name="Shape 1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1" name="Shape 1231"/>
        <p:cNvGrpSpPr/>
        <p:nvPr/>
      </p:nvGrpSpPr>
      <p:grpSpPr>
        <a:xfrm>
          <a:off x="0" y="0"/>
          <a:ext cx="0" cy="0"/>
          <a:chOff x="0" y="0"/>
          <a:chExt cx="0" cy="0"/>
        </a:xfrm>
      </p:grpSpPr>
      <p:sp>
        <p:nvSpPr>
          <p:cNvPr id="1232" name="Shape 1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3" name="Shape 1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1" name="Shape 1241"/>
        <p:cNvGrpSpPr/>
        <p:nvPr/>
      </p:nvGrpSpPr>
      <p:grpSpPr>
        <a:xfrm>
          <a:off x="0" y="0"/>
          <a:ext cx="0" cy="0"/>
          <a:chOff x="0" y="0"/>
          <a:chExt cx="0" cy="0"/>
        </a:xfrm>
      </p:grpSpPr>
      <p:sp>
        <p:nvSpPr>
          <p:cNvPr id="1242" name="Shape 1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3" name="Shape 1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0" name="Shape 1250"/>
        <p:cNvGrpSpPr/>
        <p:nvPr/>
      </p:nvGrpSpPr>
      <p:grpSpPr>
        <a:xfrm>
          <a:off x="0" y="0"/>
          <a:ext cx="0" cy="0"/>
          <a:chOff x="0" y="0"/>
          <a:chExt cx="0" cy="0"/>
        </a:xfrm>
      </p:grpSpPr>
      <p:sp>
        <p:nvSpPr>
          <p:cNvPr id="1251" name="Shape 1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2" name="Shape 1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Rgb = cat(3,y,y,y) where y is the gray scale value</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9" name="Shape 1259"/>
        <p:cNvGrpSpPr/>
        <p:nvPr/>
      </p:nvGrpSpPr>
      <p:grpSpPr>
        <a:xfrm>
          <a:off x="0" y="0"/>
          <a:ext cx="0" cy="0"/>
          <a:chOff x="0" y="0"/>
          <a:chExt cx="0" cy="0"/>
        </a:xfrm>
      </p:grpSpPr>
      <p:sp>
        <p:nvSpPr>
          <p:cNvPr id="1260" name="Shape 1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1" name="Shape 12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1" name="Shape 1271"/>
        <p:cNvGrpSpPr/>
        <p:nvPr/>
      </p:nvGrpSpPr>
      <p:grpSpPr>
        <a:xfrm>
          <a:off x="0" y="0"/>
          <a:ext cx="0" cy="0"/>
          <a:chOff x="0" y="0"/>
          <a:chExt cx="0" cy="0"/>
        </a:xfrm>
      </p:grpSpPr>
      <p:sp>
        <p:nvSpPr>
          <p:cNvPr id="1272" name="Shape 1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3" name="Shape 1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8" name="Shape 1278"/>
        <p:cNvGrpSpPr/>
        <p:nvPr/>
      </p:nvGrpSpPr>
      <p:grpSpPr>
        <a:xfrm>
          <a:off x="0" y="0"/>
          <a:ext cx="0" cy="0"/>
          <a:chOff x="0" y="0"/>
          <a:chExt cx="0" cy="0"/>
        </a:xfrm>
      </p:grpSpPr>
      <p:sp>
        <p:nvSpPr>
          <p:cNvPr id="1279" name="Shape 1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0" name="Shape 1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spcAft>
                <a:spcPts val="160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0" name="Shape 1290"/>
        <p:cNvGrpSpPr/>
        <p:nvPr/>
      </p:nvGrpSpPr>
      <p:grpSpPr>
        <a:xfrm>
          <a:off x="0" y="0"/>
          <a:ext cx="0" cy="0"/>
          <a:chOff x="0" y="0"/>
          <a:chExt cx="0" cy="0"/>
        </a:xfrm>
      </p:grpSpPr>
      <p:sp>
        <p:nvSpPr>
          <p:cNvPr id="1291" name="Shape 1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2" name="Shape 1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8" name="Shape 1298"/>
        <p:cNvGrpSpPr/>
        <p:nvPr/>
      </p:nvGrpSpPr>
      <p:grpSpPr>
        <a:xfrm>
          <a:off x="0" y="0"/>
          <a:ext cx="0" cy="0"/>
          <a:chOff x="0" y="0"/>
          <a:chExt cx="0" cy="0"/>
        </a:xfrm>
      </p:grpSpPr>
      <p:sp>
        <p:nvSpPr>
          <p:cNvPr id="1299" name="Shape 1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0" name="Shape 1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9.png"/><Relationship Id="rId4" Type="http://schemas.openxmlformats.org/officeDocument/2006/relationships/image" Target="../media/image0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06.jpg"/><Relationship Id="rId4" Type="http://schemas.openxmlformats.org/officeDocument/2006/relationships/image" Target="../media/image09.jpg"/><Relationship Id="rId5" Type="http://schemas.openxmlformats.org/officeDocument/2006/relationships/image" Target="../media/image10.jpg"/><Relationship Id="rId6"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04.png"/><Relationship Id="rId5" Type="http://schemas.openxmlformats.org/officeDocument/2006/relationships/image" Target="../media/image0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youtube.com/v/O2bAHbWbjpE" TargetMode="External"/><Relationship Id="rId4" Type="http://schemas.openxmlformats.org/officeDocument/2006/relationships/image" Target="../media/image0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youtube.com/v/jFza4j0vBQM" TargetMode="External"/><Relationship Id="rId4" Type="http://schemas.openxmlformats.org/officeDocument/2006/relationships/image" Target="../media/image0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jpg"/><Relationship Id="rId4" Type="http://schemas.openxmlformats.org/officeDocument/2006/relationships/image" Target="../media/image06.jpg"/><Relationship Id="rId5"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youtube.com/v/p-Sd-C-lw7o" TargetMode="External"/><Relationship Id="rId4" Type="http://schemas.openxmlformats.org/officeDocument/2006/relationships/image" Target="../media/image0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4.png"/><Relationship Id="rId4" Type="http://schemas.openxmlformats.org/officeDocument/2006/relationships/image" Target="../media/image12.jpg"/><Relationship Id="rId5"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3.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7.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youtube.com/v/6nsoxqR60Zg" TargetMode="External"/><Relationship Id="rId4" Type="http://schemas.openxmlformats.org/officeDocument/2006/relationships/image" Target="../media/image0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7.png"/><Relationship Id="rId6" Type="http://schemas.openxmlformats.org/officeDocument/2006/relationships/image" Target="../media/image3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6.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9.jpg"/><Relationship Id="rId4" Type="http://schemas.openxmlformats.org/officeDocument/2006/relationships/image" Target="../media/image3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8.jpg"/><Relationship Id="rId4" Type="http://schemas.openxmlformats.org/officeDocument/2006/relationships/image" Target="../media/image5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1.jp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2.pn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jpg"/><Relationship Id="rId4" Type="http://schemas.openxmlformats.org/officeDocument/2006/relationships/image" Target="../media/image06.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2.png"/><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6.png"/><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6.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0.jpg"/><Relationship Id="rId4" Type="http://schemas.openxmlformats.org/officeDocument/2006/relationships/image" Target="../media/image59.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8.jp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9.jpg"/><Relationship Id="rId4" Type="http://schemas.openxmlformats.org/officeDocument/2006/relationships/image" Target="../media/image31.jpg"/><Relationship Id="rId5" Type="http://schemas.openxmlformats.org/officeDocument/2006/relationships/image" Target="../media/image61.jpg"/><Relationship Id="rId6" Type="http://schemas.openxmlformats.org/officeDocument/2006/relationships/image" Target="../media/image60.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8.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6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6.png"/><Relationship Id="rId4" Type="http://schemas.openxmlformats.org/officeDocument/2006/relationships/image" Target="../media/image6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69.png"/><Relationship Id="rId4" Type="http://schemas.openxmlformats.org/officeDocument/2006/relationships/image" Target="../media/image6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7.png"/><Relationship Id="rId4" Type="http://schemas.openxmlformats.org/officeDocument/2006/relationships/image" Target="../media/image7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74.png"/><Relationship Id="rId4" Type="http://schemas.openxmlformats.org/officeDocument/2006/relationships/image" Target="../media/image70.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 Id="rId3"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77.png"/><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3.png"/><Relationship Id="rId4" Type="http://schemas.openxmlformats.org/officeDocument/2006/relationships/image" Target="../media/image58.jpg"/><Relationship Id="rId5" Type="http://schemas.openxmlformats.org/officeDocument/2006/relationships/image" Target="../media/image4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08.png"/><Relationship Id="rId5"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0" y="1147350"/>
            <a:ext cx="8520600" cy="1649700"/>
          </a:xfrm>
          <a:prstGeom prst="rect">
            <a:avLst/>
          </a:prstGeom>
        </p:spPr>
        <p:txBody>
          <a:bodyPr anchorCtr="0" anchor="b" bIns="91425" lIns="91425" rIns="91425" tIns="91425">
            <a:noAutofit/>
          </a:bodyPr>
          <a:lstStyle/>
          <a:p>
            <a:pPr lvl="0">
              <a:spcBef>
                <a:spcPts val="0"/>
              </a:spcBef>
              <a:buNone/>
            </a:pPr>
            <a:r>
              <a:rPr lang="en"/>
              <a:t>Improving 3D Models</a:t>
            </a:r>
          </a:p>
        </p:txBody>
      </p:sp>
      <p:sp>
        <p:nvSpPr>
          <p:cNvPr id="55" name="Shape 55"/>
          <p:cNvSpPr txBox="1"/>
          <p:nvPr>
            <p:ph idx="1" type="subTitle"/>
          </p:nvPr>
        </p:nvSpPr>
        <p:spPr>
          <a:xfrm>
            <a:off x="1294350" y="2845675"/>
            <a:ext cx="6555300" cy="792600"/>
          </a:xfrm>
          <a:prstGeom prst="rect">
            <a:avLst/>
          </a:prstGeom>
        </p:spPr>
        <p:txBody>
          <a:bodyPr anchorCtr="0" anchor="t" bIns="91425" lIns="91425" rIns="91425" tIns="91425">
            <a:noAutofit/>
          </a:bodyPr>
          <a:lstStyle/>
          <a:p>
            <a:pPr lvl="0" rtl="0">
              <a:spcBef>
                <a:spcPts val="0"/>
              </a:spcBef>
              <a:buNone/>
            </a:pPr>
            <a:r>
              <a:rPr lang="en"/>
              <a:t>Mikyla Carpenter, David Lembersky, Risako Owan, Ming Zi</a:t>
            </a:r>
          </a:p>
        </p:txBody>
      </p:sp>
      <p:sp>
        <p:nvSpPr>
          <p:cNvPr id="56" name="Shape 56"/>
          <p:cNvSpPr/>
          <p:nvPr/>
        </p:nvSpPr>
        <p:spPr>
          <a:xfrm>
            <a:off x="1385187" y="2022500"/>
            <a:ext cx="6373634" cy="522451"/>
          </a:xfrm>
          <a:prstGeom prst="rect">
            <a:avLst/>
          </a:prstGeom>
        </p:spPr>
        <p:txBody>
          <a:bodyPr>
            <a:prstTxWarp prst="textPlain"/>
          </a:bodyPr>
          <a:lstStyle/>
          <a:p>
            <a:pPr lvl="0" algn="ctr"/>
            <a:r>
              <a:rPr b="0" i="0">
                <a:ln cap="flat" cmpd="sng" w="9525">
                  <a:solidFill>
                    <a:schemeClr val="dk2"/>
                  </a:solidFill>
                  <a:prstDash val="solid"/>
                  <a:round/>
                  <a:headEnd len="med" w="med" type="none"/>
                  <a:tailEnd len="med" w="med" type="none"/>
                </a:ln>
                <a:solidFill>
                  <a:schemeClr val="lt2"/>
                </a:solidFill>
                <a:latin typeface="Arial"/>
              </a:rPr>
              <a:t>Improving 3D Models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1000"/>
                                        <p:tgtEl>
                                          <p:spTgt spid="5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t/>
            </a:r>
            <a:endParaRPr/>
          </a:p>
        </p:txBody>
      </p:sp>
      <p:pic>
        <p:nvPicPr>
          <p:cNvPr descr="CAM000.png" id="127" name="Shape 127"/>
          <p:cNvPicPr preferRelativeResize="0"/>
          <p:nvPr/>
        </p:nvPicPr>
        <p:blipFill>
          <a:blip r:embed="rId3">
            <a:alphaModFix/>
          </a:blip>
          <a:stretch>
            <a:fillRect/>
          </a:stretch>
        </p:blipFill>
        <p:spPr>
          <a:xfrm>
            <a:off x="4674725" y="781887"/>
            <a:ext cx="4157573" cy="4157573"/>
          </a:xfrm>
          <a:prstGeom prst="rect">
            <a:avLst/>
          </a:prstGeom>
          <a:noFill/>
          <a:ln>
            <a:noFill/>
          </a:ln>
        </p:spPr>
      </p:pic>
      <p:pic>
        <p:nvPicPr>
          <p:cNvPr descr="yPtCloud.jpg" id="128" name="Shape 128"/>
          <p:cNvPicPr preferRelativeResize="0"/>
          <p:nvPr/>
        </p:nvPicPr>
        <p:blipFill rotWithShape="1">
          <a:blip r:embed="rId4">
            <a:alphaModFix/>
          </a:blip>
          <a:srcRect b="5192" l="11664" r="9891" t="5129"/>
          <a:stretch/>
        </p:blipFill>
        <p:spPr>
          <a:xfrm>
            <a:off x="311700" y="1063912"/>
            <a:ext cx="4190999" cy="3593525"/>
          </a:xfrm>
          <a:prstGeom prst="rect">
            <a:avLst/>
          </a:prstGeom>
          <a:noFill/>
          <a:ln>
            <a:noFill/>
          </a:ln>
        </p:spPr>
      </p:pic>
      <p:sp>
        <p:nvSpPr>
          <p:cNvPr id="129" name="Shape 129"/>
          <p:cNvSpPr txBox="1"/>
          <p:nvPr/>
        </p:nvSpPr>
        <p:spPr>
          <a:xfrm>
            <a:off x="1671450" y="554800"/>
            <a:ext cx="1369800" cy="421200"/>
          </a:xfrm>
          <a:prstGeom prst="rect">
            <a:avLst/>
          </a:prstGeom>
          <a:noFill/>
          <a:ln>
            <a:noFill/>
          </a:ln>
        </p:spPr>
        <p:txBody>
          <a:bodyPr anchorCtr="0" anchor="t" bIns="91425" lIns="91425" rIns="91425" tIns="91425">
            <a:noAutofit/>
          </a:bodyPr>
          <a:lstStyle/>
          <a:p>
            <a:pPr lvl="0">
              <a:spcBef>
                <a:spcPts val="0"/>
              </a:spcBef>
              <a:buNone/>
            </a:pPr>
            <a:r>
              <a:rPr lang="en"/>
              <a:t>Y point cloud</a:t>
            </a:r>
          </a:p>
        </p:txBody>
      </p:sp>
      <p:sp>
        <p:nvSpPr>
          <p:cNvPr id="130" name="Shape 1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251550" y="332450"/>
            <a:ext cx="2640900" cy="572700"/>
          </a:xfrm>
          <a:prstGeom prst="rect">
            <a:avLst/>
          </a:prstGeom>
        </p:spPr>
        <p:txBody>
          <a:bodyPr anchorCtr="0" anchor="t" bIns="91425" lIns="91425" rIns="91425" tIns="91425">
            <a:noAutofit/>
          </a:bodyPr>
          <a:lstStyle/>
          <a:p>
            <a:pPr lvl="0">
              <a:spcBef>
                <a:spcPts val="0"/>
              </a:spcBef>
              <a:buNone/>
            </a:pPr>
            <a:r>
              <a:rPr lang="en"/>
              <a:t>Overview	</a:t>
            </a:r>
          </a:p>
        </p:txBody>
      </p:sp>
      <p:sp>
        <p:nvSpPr>
          <p:cNvPr id="136" name="Shape 136"/>
          <p:cNvSpPr txBox="1"/>
          <p:nvPr>
            <p:ph idx="1" type="body"/>
          </p:nvPr>
        </p:nvSpPr>
        <p:spPr>
          <a:xfrm>
            <a:off x="1939650" y="1178425"/>
            <a:ext cx="5264700" cy="3416400"/>
          </a:xfrm>
          <a:prstGeom prst="rect">
            <a:avLst/>
          </a:prstGeom>
        </p:spPr>
        <p:txBody>
          <a:bodyPr anchorCtr="0" anchor="t" bIns="91425" lIns="91425" rIns="91425" tIns="91425">
            <a:noAutofit/>
          </a:bodyPr>
          <a:lstStyle/>
          <a:p>
            <a:pPr indent="-368300" lvl="0" marL="457200" rtl="0">
              <a:spcBef>
                <a:spcPts val="0"/>
              </a:spcBef>
              <a:buSzPct val="100000"/>
              <a:buAutoNum type="arabicPeriod"/>
            </a:pPr>
            <a:r>
              <a:rPr lang="en" sz="2200"/>
              <a:t>Mathematics behind 3D scanning</a:t>
            </a:r>
          </a:p>
          <a:p>
            <a:pPr lvl="0" rtl="0">
              <a:spcBef>
                <a:spcPts val="0"/>
              </a:spcBef>
              <a:buNone/>
            </a:pPr>
            <a:r>
              <a:t/>
            </a:r>
            <a:endParaRPr sz="2200"/>
          </a:p>
          <a:p>
            <a:pPr indent="-368300" lvl="0" marL="457200">
              <a:spcBef>
                <a:spcPts val="0"/>
              </a:spcBef>
              <a:buSzPct val="100000"/>
              <a:buAutoNum type="arabicPeriod"/>
            </a:pPr>
            <a:r>
              <a:rPr lang="en" sz="2200"/>
              <a:t>Methods we used to improve image</a:t>
            </a:r>
          </a:p>
          <a:p>
            <a:pPr indent="-342900" lvl="1" marL="914400" rtl="0">
              <a:spcBef>
                <a:spcPts val="0"/>
              </a:spcBef>
              <a:buSzPct val="100000"/>
              <a:buAutoNum type="alphaLcPeriod"/>
            </a:pPr>
            <a:r>
              <a:rPr lang="en" sz="1800"/>
              <a:t>Detecting Vertical Walls</a:t>
            </a:r>
          </a:p>
          <a:p>
            <a:pPr indent="-342900" lvl="1" marL="914400" rtl="0">
              <a:spcBef>
                <a:spcPts val="0"/>
              </a:spcBef>
              <a:buSzPct val="100000"/>
              <a:buAutoNum type="alphaLcPeriod"/>
            </a:pPr>
            <a:r>
              <a:rPr lang="en" sz="1800"/>
              <a:t>Recoloring Sides</a:t>
            </a:r>
          </a:p>
          <a:p>
            <a:pPr indent="-342900" lvl="1" marL="914400">
              <a:spcBef>
                <a:spcPts val="0"/>
              </a:spcBef>
              <a:buSzPct val="100000"/>
              <a:buAutoNum type="alphaLcPeriod"/>
            </a:pPr>
            <a:r>
              <a:rPr lang="en" sz="1800"/>
              <a:t>Using Side Images </a:t>
            </a:r>
          </a:p>
          <a:p>
            <a:pPr lvl="0">
              <a:spcBef>
                <a:spcPts val="0"/>
              </a:spcBef>
              <a:buNone/>
            </a:pPr>
            <a:r>
              <a:t/>
            </a:r>
            <a:endParaRPr/>
          </a:p>
        </p:txBody>
      </p:sp>
      <p:sp>
        <p:nvSpPr>
          <p:cNvPr id="137" name="Shape 1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3D Model Construction</a:t>
            </a:r>
          </a:p>
        </p:txBody>
      </p:sp>
      <p:sp>
        <p:nvSpPr>
          <p:cNvPr id="143" name="Shape 1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descr="Screen Shot 2016-05-17 at 2.26.06 PM.png" id="144" name="Shape 144"/>
          <p:cNvPicPr preferRelativeResize="0"/>
          <p:nvPr/>
        </p:nvPicPr>
        <p:blipFill>
          <a:blip r:embed="rId3">
            <a:alphaModFix/>
          </a:blip>
          <a:stretch>
            <a:fillRect/>
          </a:stretch>
        </p:blipFill>
        <p:spPr>
          <a:xfrm>
            <a:off x="1498874" y="1414725"/>
            <a:ext cx="6146249" cy="3340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50" name="Shape 15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3D Model Construction</a:t>
            </a:r>
          </a:p>
        </p:txBody>
      </p:sp>
      <p:pic>
        <p:nvPicPr>
          <p:cNvPr descr="Height16.jpg" id="151" name="Shape 151"/>
          <p:cNvPicPr preferRelativeResize="0"/>
          <p:nvPr/>
        </p:nvPicPr>
        <p:blipFill>
          <a:blip r:embed="rId3">
            <a:alphaModFix/>
          </a:blip>
          <a:stretch>
            <a:fillRect/>
          </a:stretch>
        </p:blipFill>
        <p:spPr>
          <a:xfrm>
            <a:off x="2627924" y="1339899"/>
            <a:ext cx="3415372" cy="341537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descr="Coax0RGB.jpg" id="157" name="Shape 157"/>
          <p:cNvPicPr preferRelativeResize="0"/>
          <p:nvPr/>
        </p:nvPicPr>
        <p:blipFill>
          <a:blip r:embed="rId3">
            <a:alphaModFix/>
          </a:blip>
          <a:stretch>
            <a:fillRect/>
          </a:stretch>
        </p:blipFill>
        <p:spPr>
          <a:xfrm>
            <a:off x="2081950" y="1178124"/>
            <a:ext cx="4980099" cy="3749721"/>
          </a:xfrm>
          <a:prstGeom prst="rect">
            <a:avLst/>
          </a:prstGeom>
          <a:noFill/>
          <a:ln>
            <a:noFill/>
          </a:ln>
        </p:spPr>
      </p:pic>
      <p:sp>
        <p:nvSpPr>
          <p:cNvPr id="158" name="Shape 15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3D Model Construction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164" name="Shape 16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3D Model Construction</a:t>
            </a:r>
          </a:p>
        </p:txBody>
      </p:sp>
      <p:pic>
        <p:nvPicPr>
          <p:cNvPr descr="Height16.jpg" id="165" name="Shape 165"/>
          <p:cNvPicPr preferRelativeResize="0"/>
          <p:nvPr/>
        </p:nvPicPr>
        <p:blipFill>
          <a:blip r:embed="rId3">
            <a:alphaModFix/>
          </a:blip>
          <a:stretch>
            <a:fillRect/>
          </a:stretch>
        </p:blipFill>
        <p:spPr>
          <a:xfrm>
            <a:off x="2627924" y="1339899"/>
            <a:ext cx="3415372" cy="341537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How is the Height Map Found?</a:t>
            </a:r>
          </a:p>
        </p:txBody>
      </p:sp>
      <p:sp>
        <p:nvSpPr>
          <p:cNvPr id="171" name="Shape 17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descr="Height16.jpg" id="172" name="Shape 172"/>
          <p:cNvPicPr preferRelativeResize="0"/>
          <p:nvPr/>
        </p:nvPicPr>
        <p:blipFill>
          <a:blip r:embed="rId3">
            <a:alphaModFix/>
          </a:blip>
          <a:stretch>
            <a:fillRect/>
          </a:stretch>
        </p:blipFill>
        <p:spPr>
          <a:xfrm>
            <a:off x="2627924" y="1339899"/>
            <a:ext cx="3415372" cy="3415372"/>
          </a:xfrm>
          <a:prstGeom prst="rect">
            <a:avLst/>
          </a:prstGeom>
          <a:noFill/>
          <a:ln>
            <a:noFill/>
          </a:ln>
        </p:spPr>
      </p:pic>
      <p:pic>
        <p:nvPicPr>
          <p:cNvPr descr="Image result for tape measure clipart" id="173" name="Shape 173"/>
          <p:cNvPicPr preferRelativeResize="0"/>
          <p:nvPr/>
        </p:nvPicPr>
        <p:blipFill>
          <a:blip r:embed="rId4">
            <a:alphaModFix/>
          </a:blip>
          <a:stretch>
            <a:fillRect/>
          </a:stretch>
        </p:blipFill>
        <p:spPr>
          <a:xfrm>
            <a:off x="311700" y="1506375"/>
            <a:ext cx="2127124" cy="1668325"/>
          </a:xfrm>
          <a:prstGeom prst="rect">
            <a:avLst/>
          </a:prstGeom>
          <a:noFill/>
          <a:ln>
            <a:noFill/>
          </a:ln>
        </p:spPr>
      </p:pic>
      <p:pic>
        <p:nvPicPr>
          <p:cNvPr descr="Image result for meter stick clipart" id="174" name="Shape 174"/>
          <p:cNvPicPr preferRelativeResize="0"/>
          <p:nvPr/>
        </p:nvPicPr>
        <p:blipFill>
          <a:blip r:embed="rId5">
            <a:alphaModFix/>
          </a:blip>
          <a:stretch>
            <a:fillRect/>
          </a:stretch>
        </p:blipFill>
        <p:spPr>
          <a:xfrm>
            <a:off x="6701175" y="1093475"/>
            <a:ext cx="1965300" cy="1965300"/>
          </a:xfrm>
          <a:prstGeom prst="rect">
            <a:avLst/>
          </a:prstGeom>
          <a:noFill/>
          <a:ln>
            <a:noFill/>
          </a:ln>
        </p:spPr>
      </p:pic>
      <p:pic>
        <p:nvPicPr>
          <p:cNvPr descr="Image result for dice clipart" id="175" name="Shape 175"/>
          <p:cNvPicPr preferRelativeResize="0"/>
          <p:nvPr/>
        </p:nvPicPr>
        <p:blipFill>
          <a:blip r:embed="rId6">
            <a:alphaModFix/>
          </a:blip>
          <a:stretch>
            <a:fillRect/>
          </a:stretch>
        </p:blipFill>
        <p:spPr>
          <a:xfrm>
            <a:off x="6811945" y="3542950"/>
            <a:ext cx="1912317" cy="959175"/>
          </a:xfrm>
          <a:prstGeom prst="rect">
            <a:avLst/>
          </a:prstGeom>
          <a:noFill/>
          <a:ln>
            <a:noFill/>
          </a:ln>
        </p:spPr>
      </p:pic>
      <p:sp>
        <p:nvSpPr>
          <p:cNvPr id="176" name="Shape 176"/>
          <p:cNvSpPr/>
          <p:nvPr/>
        </p:nvSpPr>
        <p:spPr>
          <a:xfrm>
            <a:off x="348062" y="1339900"/>
            <a:ext cx="2054400" cy="2121900"/>
          </a:xfrm>
          <a:prstGeom prst="flowChartSummingJunction">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7" name="Shape 177"/>
          <p:cNvSpPr/>
          <p:nvPr/>
        </p:nvSpPr>
        <p:spPr>
          <a:xfrm>
            <a:off x="6704612" y="963125"/>
            <a:ext cx="2127000" cy="2226000"/>
          </a:xfrm>
          <a:prstGeom prst="flowChartSummingJunction">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8" name="Shape 178"/>
          <p:cNvSpPr/>
          <p:nvPr/>
        </p:nvSpPr>
        <p:spPr>
          <a:xfrm>
            <a:off x="6920100" y="2961950"/>
            <a:ext cx="1912200" cy="2048400"/>
          </a:xfrm>
          <a:prstGeom prst="flowChartSummingJunction">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9" name="Shape 179"/>
          <p:cNvSpPr txBox="1"/>
          <p:nvPr/>
        </p:nvSpPr>
        <p:spPr>
          <a:xfrm>
            <a:off x="669325" y="3542950"/>
            <a:ext cx="1081800" cy="1363200"/>
          </a:xfrm>
          <a:prstGeom prst="rect">
            <a:avLst/>
          </a:prstGeom>
          <a:noFill/>
          <a:ln>
            <a:noFill/>
          </a:ln>
        </p:spPr>
        <p:txBody>
          <a:bodyPr anchorCtr="0" anchor="t" bIns="91425" lIns="91425" rIns="91425" tIns="91425">
            <a:noAutofit/>
          </a:bodyPr>
          <a:lstStyle/>
          <a:p>
            <a:pPr lvl="0" rtl="0">
              <a:spcBef>
                <a:spcPts val="0"/>
              </a:spcBef>
              <a:buNone/>
            </a:pPr>
            <a:r>
              <a:rPr lang="en" sz="9600"/>
              <a: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Laser Scanning</a:t>
            </a:r>
          </a:p>
        </p:txBody>
      </p:sp>
      <p:sp>
        <p:nvSpPr>
          <p:cNvPr id="185" name="Shape 185"/>
          <p:cNvSpPr txBox="1"/>
          <p:nvPr>
            <p:ph idx="1" type="body"/>
          </p:nvPr>
        </p:nvSpPr>
        <p:spPr>
          <a:xfrm>
            <a:off x="311700" y="1565875"/>
            <a:ext cx="3553500" cy="3002700"/>
          </a:xfrm>
          <a:prstGeom prst="rect">
            <a:avLst/>
          </a:prstGeom>
        </p:spPr>
        <p:txBody>
          <a:bodyPr anchorCtr="0" anchor="t" bIns="91425" lIns="91425" rIns="91425" tIns="91425">
            <a:noAutofit/>
          </a:bodyPr>
          <a:lstStyle/>
          <a:p>
            <a:pPr indent="-228600" lvl="0" marL="457200" rtl="0">
              <a:spcBef>
                <a:spcPts val="0"/>
              </a:spcBef>
            </a:pPr>
            <a:r>
              <a:rPr lang="en"/>
              <a:t>Light shined at object</a:t>
            </a:r>
          </a:p>
          <a:p>
            <a:pPr indent="-228600" lvl="0" marL="457200" rtl="0">
              <a:spcBef>
                <a:spcPts val="0"/>
              </a:spcBef>
            </a:pPr>
            <a:r>
              <a:rPr lang="en"/>
              <a:t>Line will be deformed from camera’s view</a:t>
            </a:r>
          </a:p>
        </p:txBody>
      </p:sp>
      <p:sp>
        <p:nvSpPr>
          <p:cNvPr id="186" name="Shape 18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87" name="Shape 187"/>
          <p:cNvPicPr preferRelativeResize="0"/>
          <p:nvPr/>
        </p:nvPicPr>
        <p:blipFill>
          <a:blip r:embed="rId3">
            <a:alphaModFix/>
          </a:blip>
          <a:stretch>
            <a:fillRect/>
          </a:stretch>
        </p:blipFill>
        <p:spPr>
          <a:xfrm>
            <a:off x="4278067" y="1487725"/>
            <a:ext cx="4003608" cy="3002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Structured Light Scanning</a:t>
            </a:r>
          </a:p>
        </p:txBody>
      </p:sp>
      <p:sp>
        <p:nvSpPr>
          <p:cNvPr id="193" name="Shape 193"/>
          <p:cNvSpPr txBox="1"/>
          <p:nvPr>
            <p:ph idx="1" type="body"/>
          </p:nvPr>
        </p:nvSpPr>
        <p:spPr>
          <a:xfrm>
            <a:off x="311700" y="1564025"/>
            <a:ext cx="3248400" cy="2977200"/>
          </a:xfrm>
          <a:prstGeom prst="rect">
            <a:avLst/>
          </a:prstGeom>
        </p:spPr>
        <p:txBody>
          <a:bodyPr anchorCtr="0" anchor="t" bIns="91425" lIns="91425" rIns="91425" tIns="91425">
            <a:noAutofit/>
          </a:bodyPr>
          <a:lstStyle/>
          <a:p>
            <a:pPr indent="-228600" lvl="0" marL="457200" rtl="0">
              <a:spcBef>
                <a:spcPts val="0"/>
              </a:spcBef>
            </a:pPr>
            <a:r>
              <a:rPr lang="en"/>
              <a:t>Known patterns of light</a:t>
            </a:r>
          </a:p>
          <a:p>
            <a:pPr indent="-228600" lvl="0" marL="457200" rtl="0">
              <a:spcBef>
                <a:spcPts val="0"/>
              </a:spcBef>
            </a:pPr>
            <a:r>
              <a:rPr lang="en"/>
              <a:t>More efficient than single-line laser</a:t>
            </a:r>
          </a:p>
        </p:txBody>
      </p:sp>
      <p:pic>
        <p:nvPicPr>
          <p:cNvPr descr="In this scan with the David LaserScanner SLS-2, one can clearly see the alternating black and white bands." id="194" name="Shape 194"/>
          <p:cNvPicPr preferRelativeResize="0"/>
          <p:nvPr/>
        </p:nvPicPr>
        <p:blipFill>
          <a:blip r:embed="rId3">
            <a:alphaModFix/>
          </a:blip>
          <a:stretch>
            <a:fillRect/>
          </a:stretch>
        </p:blipFill>
        <p:spPr>
          <a:xfrm>
            <a:off x="4278575" y="1611200"/>
            <a:ext cx="4448174" cy="2228849"/>
          </a:xfrm>
          <a:prstGeom prst="rect">
            <a:avLst/>
          </a:prstGeom>
          <a:noFill/>
          <a:ln>
            <a:noFill/>
          </a:ln>
        </p:spPr>
      </p:pic>
      <p:sp>
        <p:nvSpPr>
          <p:cNvPr id="195" name="Shape 19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Fringe Patterns</a:t>
            </a:r>
          </a:p>
        </p:txBody>
      </p:sp>
      <p:sp>
        <p:nvSpPr>
          <p:cNvPr id="201" name="Shape 201"/>
          <p:cNvSpPr txBox="1"/>
          <p:nvPr>
            <p:ph idx="1" type="body"/>
          </p:nvPr>
        </p:nvSpPr>
        <p:spPr>
          <a:xfrm>
            <a:off x="4333712" y="2284425"/>
            <a:ext cx="1190100" cy="8178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sz="3600"/>
              <a:t>vs.</a:t>
            </a:r>
          </a:p>
        </p:txBody>
      </p:sp>
      <p:pic>
        <p:nvPicPr>
          <p:cNvPr id="202" name="Shape 202"/>
          <p:cNvPicPr preferRelativeResize="0"/>
          <p:nvPr/>
        </p:nvPicPr>
        <p:blipFill rotWithShape="1">
          <a:blip r:embed="rId3">
            <a:alphaModFix/>
          </a:blip>
          <a:srcRect b="11488" l="1591" r="67194" t="0"/>
          <a:stretch/>
        </p:blipFill>
        <p:spPr>
          <a:xfrm>
            <a:off x="5523829" y="1232537"/>
            <a:ext cx="3238519" cy="3118674"/>
          </a:xfrm>
          <a:prstGeom prst="rect">
            <a:avLst/>
          </a:prstGeom>
          <a:noFill/>
          <a:ln>
            <a:noFill/>
          </a:ln>
        </p:spPr>
      </p:pic>
      <p:pic>
        <p:nvPicPr>
          <p:cNvPr id="203" name="Shape 203"/>
          <p:cNvPicPr preferRelativeResize="0"/>
          <p:nvPr/>
        </p:nvPicPr>
        <p:blipFill rotWithShape="1">
          <a:blip r:embed="rId3">
            <a:alphaModFix/>
          </a:blip>
          <a:srcRect b="9422" l="66654" r="0" t="-2436"/>
          <a:stretch/>
        </p:blipFill>
        <p:spPr>
          <a:xfrm>
            <a:off x="420720" y="1203999"/>
            <a:ext cx="3362203" cy="3175749"/>
          </a:xfrm>
          <a:prstGeom prst="rect">
            <a:avLst/>
          </a:prstGeom>
          <a:noFill/>
          <a:ln>
            <a:noFill/>
          </a:ln>
        </p:spPr>
      </p:pic>
      <p:sp>
        <p:nvSpPr>
          <p:cNvPr id="204" name="Shape 2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05" name="Shape 205"/>
          <p:cNvSpPr txBox="1"/>
          <p:nvPr/>
        </p:nvSpPr>
        <p:spPr>
          <a:xfrm>
            <a:off x="5800437" y="4379750"/>
            <a:ext cx="2685300" cy="5727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sinusoidal fringe pattern</a:t>
            </a:r>
          </a:p>
        </p:txBody>
      </p:sp>
      <p:sp>
        <p:nvSpPr>
          <p:cNvPr id="206" name="Shape 206"/>
          <p:cNvSpPr txBox="1"/>
          <p:nvPr/>
        </p:nvSpPr>
        <p:spPr>
          <a:xfrm>
            <a:off x="759162" y="4379750"/>
            <a:ext cx="2685299" cy="5727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alternating fringe pattern</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nvSpPr>
        <p:spPr>
          <a:xfrm>
            <a:off x="6939375" y="4663225"/>
            <a:ext cx="1854300" cy="242700"/>
          </a:xfrm>
          <a:prstGeom prst="rect">
            <a:avLst/>
          </a:prstGeom>
          <a:noFill/>
          <a:ln>
            <a:noFill/>
          </a:ln>
        </p:spPr>
        <p:txBody>
          <a:bodyPr anchorCtr="0" anchor="t" bIns="91425" lIns="91425" rIns="91425" tIns="91425">
            <a:noAutofit/>
          </a:bodyPr>
          <a:lstStyle/>
          <a:p>
            <a:pPr lvl="0">
              <a:spcBef>
                <a:spcPts val="0"/>
              </a:spcBef>
              <a:buNone/>
            </a:pPr>
            <a:r>
              <a:rPr lang="en" sz="1200"/>
              <a:t>http://cyberoptics.com/</a:t>
            </a:r>
          </a:p>
        </p:txBody>
      </p:sp>
      <p:pic>
        <p:nvPicPr>
          <p:cNvPr id="62" name="Shape 62"/>
          <p:cNvPicPr preferRelativeResize="0"/>
          <p:nvPr/>
        </p:nvPicPr>
        <p:blipFill>
          <a:blip r:embed="rId3">
            <a:alphaModFix/>
          </a:blip>
          <a:stretch>
            <a:fillRect/>
          </a:stretch>
        </p:blipFill>
        <p:spPr>
          <a:xfrm>
            <a:off x="4453410" y="445012"/>
            <a:ext cx="4340274" cy="4167575"/>
          </a:xfrm>
          <a:prstGeom prst="rect">
            <a:avLst/>
          </a:prstGeom>
          <a:noFill/>
          <a:ln>
            <a:noFill/>
          </a:ln>
        </p:spPr>
      </p:pic>
      <p:sp>
        <p:nvSpPr>
          <p:cNvPr id="63" name="Shape 6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64" name="Shape 64"/>
          <p:cNvPicPr preferRelativeResize="0"/>
          <p:nvPr/>
        </p:nvPicPr>
        <p:blipFill>
          <a:blip r:embed="rId4">
            <a:alphaModFix/>
          </a:blip>
          <a:stretch>
            <a:fillRect/>
          </a:stretch>
        </p:blipFill>
        <p:spPr>
          <a:xfrm>
            <a:off x="540025" y="445025"/>
            <a:ext cx="3600450" cy="609600"/>
          </a:xfrm>
          <a:prstGeom prst="rect">
            <a:avLst/>
          </a:prstGeom>
          <a:noFill/>
          <a:ln>
            <a:noFill/>
          </a:ln>
        </p:spPr>
      </p:pic>
      <p:pic>
        <p:nvPicPr>
          <p:cNvPr id="65" name="Shape 65"/>
          <p:cNvPicPr preferRelativeResize="0"/>
          <p:nvPr/>
        </p:nvPicPr>
        <p:blipFill>
          <a:blip r:embed="rId5">
            <a:alphaModFix/>
          </a:blip>
          <a:stretch>
            <a:fillRect/>
          </a:stretch>
        </p:blipFill>
        <p:spPr>
          <a:xfrm>
            <a:off x="828390" y="1187950"/>
            <a:ext cx="3023723" cy="3717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Shift</a:t>
            </a:r>
          </a:p>
        </p:txBody>
      </p:sp>
      <p:pic>
        <p:nvPicPr>
          <p:cNvPr id="212" name="Shape 212"/>
          <p:cNvPicPr preferRelativeResize="0"/>
          <p:nvPr/>
        </p:nvPicPr>
        <p:blipFill rotWithShape="1">
          <a:blip r:embed="rId3">
            <a:alphaModFix/>
          </a:blip>
          <a:srcRect b="9422" l="66654" r="0" t="-2436"/>
          <a:stretch/>
        </p:blipFill>
        <p:spPr>
          <a:xfrm rot="5400000">
            <a:off x="2890902" y="-704837"/>
            <a:ext cx="3362200" cy="7396224"/>
          </a:xfrm>
          <a:prstGeom prst="rect">
            <a:avLst/>
          </a:prstGeom>
          <a:noFill/>
          <a:ln>
            <a:noFill/>
          </a:ln>
        </p:spPr>
      </p:pic>
      <p:sp>
        <p:nvSpPr>
          <p:cNvPr id="213" name="Shape 2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Clr>
                <a:schemeClr val="dk1"/>
              </a:buClr>
              <a:buSzPct val="39285"/>
              <a:buFont typeface="Arial"/>
              <a:buNone/>
            </a:pPr>
            <a:r>
              <a:rPr lang="en"/>
              <a:t>Phase Shift</a:t>
            </a:r>
          </a:p>
          <a:p>
            <a:pPr lvl="0" rtl="0">
              <a:spcBef>
                <a:spcPts val="0"/>
              </a:spcBef>
              <a:buNone/>
            </a:pPr>
            <a:r>
              <a:t/>
            </a:r>
            <a:endParaRPr/>
          </a:p>
        </p:txBody>
      </p:sp>
      <p:pic>
        <p:nvPicPr>
          <p:cNvPr id="219" name="Shape 219"/>
          <p:cNvPicPr preferRelativeResize="0"/>
          <p:nvPr/>
        </p:nvPicPr>
        <p:blipFill>
          <a:blip r:embed="rId3">
            <a:alphaModFix/>
          </a:blip>
          <a:stretch>
            <a:fillRect/>
          </a:stretch>
        </p:blipFill>
        <p:spPr>
          <a:xfrm>
            <a:off x="578799" y="1088712"/>
            <a:ext cx="2645725" cy="2645725"/>
          </a:xfrm>
          <a:prstGeom prst="rect">
            <a:avLst/>
          </a:prstGeom>
          <a:noFill/>
          <a:ln>
            <a:noFill/>
          </a:ln>
        </p:spPr>
      </p:pic>
      <p:pic>
        <p:nvPicPr>
          <p:cNvPr id="220" name="Shape 220"/>
          <p:cNvPicPr preferRelativeResize="0"/>
          <p:nvPr/>
        </p:nvPicPr>
        <p:blipFill>
          <a:blip r:embed="rId4">
            <a:alphaModFix/>
          </a:blip>
          <a:stretch>
            <a:fillRect/>
          </a:stretch>
        </p:blipFill>
        <p:spPr>
          <a:xfrm>
            <a:off x="1444462" y="3986375"/>
            <a:ext cx="914400" cy="400049"/>
          </a:xfrm>
          <a:prstGeom prst="rect">
            <a:avLst/>
          </a:prstGeom>
          <a:noFill/>
          <a:ln>
            <a:noFill/>
          </a:ln>
        </p:spPr>
      </p:pic>
      <p:sp>
        <p:nvSpPr>
          <p:cNvPr id="221" name="Shape 22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Shift</a:t>
            </a:r>
          </a:p>
          <a:p>
            <a:pPr lvl="0" rtl="0">
              <a:spcBef>
                <a:spcPts val="0"/>
              </a:spcBef>
              <a:buNone/>
            </a:pPr>
            <a:r>
              <a:t/>
            </a:r>
            <a:endParaRPr/>
          </a:p>
        </p:txBody>
      </p:sp>
      <p:pic>
        <p:nvPicPr>
          <p:cNvPr id="227" name="Shape 227"/>
          <p:cNvPicPr preferRelativeResize="0"/>
          <p:nvPr/>
        </p:nvPicPr>
        <p:blipFill>
          <a:blip r:embed="rId3">
            <a:alphaModFix/>
          </a:blip>
          <a:stretch>
            <a:fillRect/>
          </a:stretch>
        </p:blipFill>
        <p:spPr>
          <a:xfrm>
            <a:off x="578799" y="1088712"/>
            <a:ext cx="2645725" cy="2645725"/>
          </a:xfrm>
          <a:prstGeom prst="rect">
            <a:avLst/>
          </a:prstGeom>
          <a:noFill/>
          <a:ln>
            <a:noFill/>
          </a:ln>
        </p:spPr>
      </p:pic>
      <p:pic>
        <p:nvPicPr>
          <p:cNvPr id="228" name="Shape 228"/>
          <p:cNvPicPr preferRelativeResize="0"/>
          <p:nvPr/>
        </p:nvPicPr>
        <p:blipFill rotWithShape="1">
          <a:blip r:embed="rId4">
            <a:alphaModFix/>
          </a:blip>
          <a:srcRect b="0" l="3998" r="3434" t="32308"/>
          <a:stretch/>
        </p:blipFill>
        <p:spPr>
          <a:xfrm>
            <a:off x="3332374" y="3582475"/>
            <a:ext cx="2494625" cy="1406300"/>
          </a:xfrm>
          <a:prstGeom prst="rect">
            <a:avLst/>
          </a:prstGeom>
          <a:noFill/>
          <a:ln>
            <a:noFill/>
          </a:ln>
        </p:spPr>
      </p:pic>
      <p:pic>
        <p:nvPicPr>
          <p:cNvPr id="229" name="Shape 229"/>
          <p:cNvPicPr preferRelativeResize="0"/>
          <p:nvPr/>
        </p:nvPicPr>
        <p:blipFill>
          <a:blip r:embed="rId5">
            <a:alphaModFix/>
          </a:blip>
          <a:stretch>
            <a:fillRect/>
          </a:stretch>
        </p:blipFill>
        <p:spPr>
          <a:xfrm>
            <a:off x="1444462" y="3986375"/>
            <a:ext cx="914400" cy="400049"/>
          </a:xfrm>
          <a:prstGeom prst="rect">
            <a:avLst/>
          </a:prstGeom>
          <a:noFill/>
          <a:ln>
            <a:noFill/>
          </a:ln>
        </p:spPr>
      </p:pic>
      <p:sp>
        <p:nvSpPr>
          <p:cNvPr id="230" name="Shape 2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sp>
        <p:nvSpPr>
          <p:cNvPr id="235" name="Shape 23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Shift</a:t>
            </a:r>
          </a:p>
          <a:p>
            <a:pPr lvl="0" rtl="0">
              <a:spcBef>
                <a:spcPts val="0"/>
              </a:spcBef>
              <a:buNone/>
            </a:pPr>
            <a:r>
              <a:t/>
            </a:r>
            <a:endParaRPr/>
          </a:p>
        </p:txBody>
      </p:sp>
      <p:pic>
        <p:nvPicPr>
          <p:cNvPr id="236" name="Shape 236"/>
          <p:cNvPicPr preferRelativeResize="0"/>
          <p:nvPr/>
        </p:nvPicPr>
        <p:blipFill>
          <a:blip r:embed="rId3">
            <a:alphaModFix/>
          </a:blip>
          <a:stretch>
            <a:fillRect/>
          </a:stretch>
        </p:blipFill>
        <p:spPr>
          <a:xfrm>
            <a:off x="578799" y="1088712"/>
            <a:ext cx="2645725" cy="2645725"/>
          </a:xfrm>
          <a:prstGeom prst="rect">
            <a:avLst/>
          </a:prstGeom>
          <a:noFill/>
          <a:ln>
            <a:noFill/>
          </a:ln>
        </p:spPr>
      </p:pic>
      <p:pic>
        <p:nvPicPr>
          <p:cNvPr id="237" name="Shape 237"/>
          <p:cNvPicPr preferRelativeResize="0"/>
          <p:nvPr/>
        </p:nvPicPr>
        <p:blipFill>
          <a:blip r:embed="rId4">
            <a:alphaModFix/>
          </a:blip>
          <a:stretch>
            <a:fillRect/>
          </a:stretch>
        </p:blipFill>
        <p:spPr>
          <a:xfrm>
            <a:off x="5827000" y="1064102"/>
            <a:ext cx="2695000" cy="2694971"/>
          </a:xfrm>
          <a:prstGeom prst="rect">
            <a:avLst/>
          </a:prstGeom>
          <a:noFill/>
          <a:ln>
            <a:noFill/>
          </a:ln>
        </p:spPr>
      </p:pic>
      <p:pic>
        <p:nvPicPr>
          <p:cNvPr id="238" name="Shape 238"/>
          <p:cNvPicPr preferRelativeResize="0"/>
          <p:nvPr/>
        </p:nvPicPr>
        <p:blipFill rotWithShape="1">
          <a:blip r:embed="rId5">
            <a:alphaModFix/>
          </a:blip>
          <a:srcRect b="0" l="3998" r="3434" t="32308"/>
          <a:stretch/>
        </p:blipFill>
        <p:spPr>
          <a:xfrm>
            <a:off x="3332374" y="3582475"/>
            <a:ext cx="2494625" cy="1406300"/>
          </a:xfrm>
          <a:prstGeom prst="rect">
            <a:avLst/>
          </a:prstGeom>
          <a:noFill/>
          <a:ln>
            <a:noFill/>
          </a:ln>
        </p:spPr>
      </p:pic>
      <p:pic>
        <p:nvPicPr>
          <p:cNvPr id="239" name="Shape 239"/>
          <p:cNvPicPr preferRelativeResize="0"/>
          <p:nvPr/>
        </p:nvPicPr>
        <p:blipFill>
          <a:blip r:embed="rId6">
            <a:alphaModFix/>
          </a:blip>
          <a:stretch>
            <a:fillRect/>
          </a:stretch>
        </p:blipFill>
        <p:spPr>
          <a:xfrm>
            <a:off x="1444462" y="3986375"/>
            <a:ext cx="914400" cy="400049"/>
          </a:xfrm>
          <a:prstGeom prst="rect">
            <a:avLst/>
          </a:prstGeom>
          <a:noFill/>
          <a:ln>
            <a:noFill/>
          </a:ln>
        </p:spPr>
      </p:pic>
      <p:pic>
        <p:nvPicPr>
          <p:cNvPr id="240" name="Shape 240"/>
          <p:cNvPicPr preferRelativeResize="0"/>
          <p:nvPr/>
        </p:nvPicPr>
        <p:blipFill>
          <a:blip r:embed="rId7">
            <a:alphaModFix/>
          </a:blip>
          <a:stretch>
            <a:fillRect/>
          </a:stretch>
        </p:blipFill>
        <p:spPr>
          <a:xfrm>
            <a:off x="5965437" y="3988362"/>
            <a:ext cx="2418138" cy="396074"/>
          </a:xfrm>
          <a:prstGeom prst="rect">
            <a:avLst/>
          </a:prstGeom>
          <a:noFill/>
          <a:ln>
            <a:noFill/>
          </a:ln>
        </p:spPr>
      </p:pic>
      <p:sp>
        <p:nvSpPr>
          <p:cNvPr id="241" name="Shape 2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grpSp>
        <p:nvGrpSpPr>
          <p:cNvPr id="246" name="Shape 246"/>
          <p:cNvGrpSpPr/>
          <p:nvPr/>
        </p:nvGrpSpPr>
        <p:grpSpPr>
          <a:xfrm>
            <a:off x="578799" y="1088712"/>
            <a:ext cx="2645725" cy="2645725"/>
            <a:chOff x="5851637" y="1113337"/>
            <a:chExt cx="2645725" cy="2645725"/>
          </a:xfrm>
        </p:grpSpPr>
        <p:pic>
          <p:nvPicPr>
            <p:cNvPr id="247" name="Shape 247"/>
            <p:cNvPicPr preferRelativeResize="0"/>
            <p:nvPr/>
          </p:nvPicPr>
          <p:blipFill>
            <a:blip r:embed="rId3">
              <a:alphaModFix/>
            </a:blip>
            <a:stretch>
              <a:fillRect/>
            </a:stretch>
          </p:blipFill>
          <p:spPr>
            <a:xfrm>
              <a:off x="5851637" y="1113337"/>
              <a:ext cx="2645725" cy="2645725"/>
            </a:xfrm>
            <a:prstGeom prst="rect">
              <a:avLst/>
            </a:prstGeom>
            <a:noFill/>
            <a:ln>
              <a:noFill/>
            </a:ln>
          </p:spPr>
        </p:pic>
        <p:sp>
          <p:nvSpPr>
            <p:cNvPr id="248" name="Shape 248"/>
            <p:cNvSpPr/>
            <p:nvPr/>
          </p:nvSpPr>
          <p:spPr>
            <a:xfrm>
              <a:off x="7445850" y="2227050"/>
              <a:ext cx="91500" cy="104400"/>
            </a:xfrm>
            <a:prstGeom prst="ellipse">
              <a:avLst/>
            </a:prstGeom>
            <a:solidFill>
              <a:srgbClr val="FFFF00"/>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49" name="Shape 249"/>
            <p:cNvSpPr txBox="1"/>
            <p:nvPr/>
          </p:nvSpPr>
          <p:spPr>
            <a:xfrm>
              <a:off x="7461150" y="2171275"/>
              <a:ext cx="657900" cy="4806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FFFF00"/>
                  </a:solidFill>
                </a:rPr>
                <a:t>(a,b)</a:t>
              </a:r>
            </a:p>
          </p:txBody>
        </p:sp>
      </p:grpSp>
      <p:sp>
        <p:nvSpPr>
          <p:cNvPr id="250" name="Shape 25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Shift</a:t>
            </a:r>
          </a:p>
          <a:p>
            <a:pPr lvl="0" rtl="0">
              <a:spcBef>
                <a:spcPts val="0"/>
              </a:spcBef>
              <a:buNone/>
            </a:pPr>
            <a:r>
              <a:t/>
            </a:r>
            <a:endParaRPr/>
          </a:p>
        </p:txBody>
      </p:sp>
      <p:pic>
        <p:nvPicPr>
          <p:cNvPr id="251" name="Shape 251"/>
          <p:cNvPicPr preferRelativeResize="0"/>
          <p:nvPr/>
        </p:nvPicPr>
        <p:blipFill>
          <a:blip r:embed="rId4">
            <a:alphaModFix/>
          </a:blip>
          <a:stretch>
            <a:fillRect/>
          </a:stretch>
        </p:blipFill>
        <p:spPr>
          <a:xfrm>
            <a:off x="5827000" y="1064102"/>
            <a:ext cx="2695000" cy="2694971"/>
          </a:xfrm>
          <a:prstGeom prst="rect">
            <a:avLst/>
          </a:prstGeom>
          <a:noFill/>
          <a:ln>
            <a:noFill/>
          </a:ln>
        </p:spPr>
      </p:pic>
      <p:pic>
        <p:nvPicPr>
          <p:cNvPr id="252" name="Shape 252"/>
          <p:cNvPicPr preferRelativeResize="0"/>
          <p:nvPr/>
        </p:nvPicPr>
        <p:blipFill rotWithShape="1">
          <a:blip r:embed="rId5">
            <a:alphaModFix/>
          </a:blip>
          <a:srcRect b="0" l="3998" r="3434" t="32308"/>
          <a:stretch/>
        </p:blipFill>
        <p:spPr>
          <a:xfrm>
            <a:off x="3332374" y="3582475"/>
            <a:ext cx="2494625" cy="1406300"/>
          </a:xfrm>
          <a:prstGeom prst="rect">
            <a:avLst/>
          </a:prstGeom>
          <a:noFill/>
          <a:ln>
            <a:noFill/>
          </a:ln>
        </p:spPr>
      </p:pic>
      <p:sp>
        <p:nvSpPr>
          <p:cNvPr id="253" name="Shape 253"/>
          <p:cNvSpPr/>
          <p:nvPr/>
        </p:nvSpPr>
        <p:spPr>
          <a:xfrm>
            <a:off x="7445850" y="2227050"/>
            <a:ext cx="91500" cy="104400"/>
          </a:xfrm>
          <a:prstGeom prst="ellipse">
            <a:avLst/>
          </a:prstGeom>
          <a:solidFill>
            <a:srgbClr val="FFFF00"/>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4" name="Shape 254"/>
          <p:cNvSpPr txBox="1"/>
          <p:nvPr/>
        </p:nvSpPr>
        <p:spPr>
          <a:xfrm>
            <a:off x="7461150" y="2171275"/>
            <a:ext cx="657900" cy="4806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FFFF00"/>
                </a:solidFill>
              </a:rPr>
              <a:t>(a,b)</a:t>
            </a:r>
          </a:p>
        </p:txBody>
      </p:sp>
      <p:pic>
        <p:nvPicPr>
          <p:cNvPr id="255" name="Shape 255"/>
          <p:cNvPicPr preferRelativeResize="0"/>
          <p:nvPr/>
        </p:nvPicPr>
        <p:blipFill>
          <a:blip r:embed="rId6">
            <a:alphaModFix/>
          </a:blip>
          <a:stretch>
            <a:fillRect/>
          </a:stretch>
        </p:blipFill>
        <p:spPr>
          <a:xfrm>
            <a:off x="1444462" y="3986375"/>
            <a:ext cx="914400" cy="400049"/>
          </a:xfrm>
          <a:prstGeom prst="rect">
            <a:avLst/>
          </a:prstGeom>
          <a:noFill/>
          <a:ln>
            <a:noFill/>
          </a:ln>
        </p:spPr>
      </p:pic>
      <p:pic>
        <p:nvPicPr>
          <p:cNvPr id="256" name="Shape 256"/>
          <p:cNvPicPr preferRelativeResize="0"/>
          <p:nvPr/>
        </p:nvPicPr>
        <p:blipFill>
          <a:blip r:embed="rId7">
            <a:alphaModFix/>
          </a:blip>
          <a:stretch>
            <a:fillRect/>
          </a:stretch>
        </p:blipFill>
        <p:spPr>
          <a:xfrm>
            <a:off x="5965437" y="3988362"/>
            <a:ext cx="2418138" cy="396074"/>
          </a:xfrm>
          <a:prstGeom prst="rect">
            <a:avLst/>
          </a:prstGeom>
          <a:noFill/>
          <a:ln>
            <a:noFill/>
          </a:ln>
        </p:spPr>
      </p:pic>
      <p:sp>
        <p:nvSpPr>
          <p:cNvPr id="257" name="Shape 2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pic>
        <p:nvPicPr>
          <p:cNvPr id="262" name="Shape 262"/>
          <p:cNvPicPr preferRelativeResize="0"/>
          <p:nvPr/>
        </p:nvPicPr>
        <p:blipFill>
          <a:blip r:embed="rId3">
            <a:alphaModFix/>
          </a:blip>
          <a:stretch>
            <a:fillRect/>
          </a:stretch>
        </p:blipFill>
        <p:spPr>
          <a:xfrm>
            <a:off x="578799" y="1088712"/>
            <a:ext cx="2645725" cy="2645725"/>
          </a:xfrm>
          <a:prstGeom prst="rect">
            <a:avLst/>
          </a:prstGeom>
          <a:noFill/>
          <a:ln>
            <a:noFill/>
          </a:ln>
        </p:spPr>
      </p:pic>
      <p:sp>
        <p:nvSpPr>
          <p:cNvPr id="263" name="Shape 263"/>
          <p:cNvSpPr txBox="1"/>
          <p:nvPr/>
        </p:nvSpPr>
        <p:spPr>
          <a:xfrm>
            <a:off x="2188312" y="2146650"/>
            <a:ext cx="657900" cy="4806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FFFF00"/>
                </a:solidFill>
              </a:rPr>
              <a:t>(a,b)</a:t>
            </a:r>
          </a:p>
        </p:txBody>
      </p:sp>
      <p:sp>
        <p:nvSpPr>
          <p:cNvPr id="264" name="Shape 264"/>
          <p:cNvSpPr/>
          <p:nvPr/>
        </p:nvSpPr>
        <p:spPr>
          <a:xfrm>
            <a:off x="2173012" y="2202425"/>
            <a:ext cx="91500" cy="104400"/>
          </a:xfrm>
          <a:prstGeom prst="ellipse">
            <a:avLst/>
          </a:prstGeom>
          <a:solidFill>
            <a:srgbClr val="FFFF00"/>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65" name="Shape 26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Shift</a:t>
            </a:r>
          </a:p>
          <a:p>
            <a:pPr lvl="0" rtl="0">
              <a:spcBef>
                <a:spcPts val="0"/>
              </a:spcBef>
              <a:buNone/>
            </a:pPr>
            <a:r>
              <a:t/>
            </a:r>
            <a:endParaRPr/>
          </a:p>
        </p:txBody>
      </p:sp>
      <p:pic>
        <p:nvPicPr>
          <p:cNvPr id="266" name="Shape 266"/>
          <p:cNvPicPr preferRelativeResize="0"/>
          <p:nvPr/>
        </p:nvPicPr>
        <p:blipFill>
          <a:blip r:embed="rId4">
            <a:alphaModFix/>
          </a:blip>
          <a:stretch>
            <a:fillRect/>
          </a:stretch>
        </p:blipFill>
        <p:spPr>
          <a:xfrm>
            <a:off x="5827000" y="1064102"/>
            <a:ext cx="2695000" cy="2694971"/>
          </a:xfrm>
          <a:prstGeom prst="rect">
            <a:avLst/>
          </a:prstGeom>
          <a:noFill/>
          <a:ln>
            <a:noFill/>
          </a:ln>
        </p:spPr>
      </p:pic>
      <p:pic>
        <p:nvPicPr>
          <p:cNvPr id="267" name="Shape 267"/>
          <p:cNvPicPr preferRelativeResize="0"/>
          <p:nvPr/>
        </p:nvPicPr>
        <p:blipFill rotWithShape="1">
          <a:blip r:embed="rId5">
            <a:alphaModFix/>
          </a:blip>
          <a:srcRect b="0" l="3998" r="3434" t="32308"/>
          <a:stretch/>
        </p:blipFill>
        <p:spPr>
          <a:xfrm>
            <a:off x="3332374" y="3582475"/>
            <a:ext cx="2494625" cy="1406300"/>
          </a:xfrm>
          <a:prstGeom prst="rect">
            <a:avLst/>
          </a:prstGeom>
          <a:noFill/>
          <a:ln>
            <a:noFill/>
          </a:ln>
        </p:spPr>
      </p:pic>
      <p:sp>
        <p:nvSpPr>
          <p:cNvPr id="268" name="Shape 268"/>
          <p:cNvSpPr txBox="1"/>
          <p:nvPr/>
        </p:nvSpPr>
        <p:spPr>
          <a:xfrm>
            <a:off x="7461150" y="2171275"/>
            <a:ext cx="657900" cy="4806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FFFF00"/>
                </a:solidFill>
              </a:rPr>
              <a:t>(a,b)</a:t>
            </a:r>
          </a:p>
        </p:txBody>
      </p:sp>
      <p:sp>
        <p:nvSpPr>
          <p:cNvPr id="269" name="Shape 269"/>
          <p:cNvSpPr/>
          <p:nvPr/>
        </p:nvSpPr>
        <p:spPr>
          <a:xfrm>
            <a:off x="7340625" y="2227050"/>
            <a:ext cx="133500" cy="104400"/>
          </a:xfrm>
          <a:prstGeom prst="leftArrow">
            <a:avLst>
              <a:gd fmla="val 50000" name="adj1"/>
              <a:gd fmla="val 50000" name="adj2"/>
            </a:avLst>
          </a:prstGeom>
          <a:solidFill>
            <a:srgbClr val="FFFF00"/>
          </a:solid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70" name="Shape 270"/>
          <p:cNvPicPr preferRelativeResize="0"/>
          <p:nvPr/>
        </p:nvPicPr>
        <p:blipFill>
          <a:blip r:embed="rId6">
            <a:alphaModFix/>
          </a:blip>
          <a:stretch>
            <a:fillRect/>
          </a:stretch>
        </p:blipFill>
        <p:spPr>
          <a:xfrm>
            <a:off x="1444462" y="3986375"/>
            <a:ext cx="914400" cy="400049"/>
          </a:xfrm>
          <a:prstGeom prst="rect">
            <a:avLst/>
          </a:prstGeom>
          <a:noFill/>
          <a:ln>
            <a:noFill/>
          </a:ln>
        </p:spPr>
      </p:pic>
      <p:pic>
        <p:nvPicPr>
          <p:cNvPr id="271" name="Shape 271"/>
          <p:cNvPicPr preferRelativeResize="0"/>
          <p:nvPr/>
        </p:nvPicPr>
        <p:blipFill>
          <a:blip r:embed="rId7">
            <a:alphaModFix/>
          </a:blip>
          <a:stretch>
            <a:fillRect/>
          </a:stretch>
        </p:blipFill>
        <p:spPr>
          <a:xfrm>
            <a:off x="5965437" y="3988362"/>
            <a:ext cx="2418138" cy="396074"/>
          </a:xfrm>
          <a:prstGeom prst="rect">
            <a:avLst/>
          </a:prstGeom>
          <a:noFill/>
          <a:ln>
            <a:noFill/>
          </a:ln>
        </p:spPr>
      </p:pic>
      <p:sp>
        <p:nvSpPr>
          <p:cNvPr id="272" name="Shape 272"/>
          <p:cNvSpPr/>
          <p:nvPr/>
        </p:nvSpPr>
        <p:spPr>
          <a:xfrm>
            <a:off x="7445850" y="2227050"/>
            <a:ext cx="91500" cy="104400"/>
          </a:xfrm>
          <a:prstGeom prst="ellipse">
            <a:avLst/>
          </a:prstGeom>
          <a:solidFill>
            <a:srgbClr val="FFFF00"/>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73" name="Shape 27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pic>
        <p:nvPicPr>
          <p:cNvPr id="279" name="Shape 279"/>
          <p:cNvPicPr preferRelativeResize="0"/>
          <p:nvPr/>
        </p:nvPicPr>
        <p:blipFill>
          <a:blip r:embed="rId3">
            <a:alphaModFix/>
          </a:blip>
          <a:stretch>
            <a:fillRect/>
          </a:stretch>
        </p:blipFill>
        <p:spPr>
          <a:xfrm>
            <a:off x="1506549" y="1464000"/>
            <a:ext cx="2635024" cy="2635024"/>
          </a:xfrm>
          <a:prstGeom prst="rect">
            <a:avLst/>
          </a:prstGeom>
          <a:noFill/>
          <a:ln>
            <a:noFill/>
          </a:ln>
        </p:spPr>
      </p:pic>
      <p:pic>
        <p:nvPicPr>
          <p:cNvPr id="280" name="Shape 280"/>
          <p:cNvPicPr preferRelativeResize="0"/>
          <p:nvPr/>
        </p:nvPicPr>
        <p:blipFill>
          <a:blip r:embed="rId4">
            <a:alphaModFix/>
          </a:blip>
          <a:stretch>
            <a:fillRect/>
          </a:stretch>
        </p:blipFill>
        <p:spPr>
          <a:xfrm>
            <a:off x="2712225" y="4210237"/>
            <a:ext cx="917224" cy="396074"/>
          </a:xfrm>
          <a:prstGeom prst="rect">
            <a:avLst/>
          </a:prstGeom>
          <a:noFill/>
          <a:ln>
            <a:noFill/>
          </a:ln>
        </p:spPr>
      </p:pic>
      <p:sp>
        <p:nvSpPr>
          <p:cNvPr id="281" name="Shape 28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282" name="Shape 282"/>
          <p:cNvSpPr txBox="1"/>
          <p:nvPr/>
        </p:nvSpPr>
        <p:spPr>
          <a:xfrm>
            <a:off x="2309443" y="1086775"/>
            <a:ext cx="1008900"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Original</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288" name="Shape 288"/>
          <p:cNvSpPr/>
          <p:nvPr/>
        </p:nvSpPr>
        <p:spPr>
          <a:xfrm>
            <a:off x="4332737" y="2632787"/>
            <a:ext cx="478500" cy="182700"/>
          </a:xfrm>
          <a:prstGeom prst="rightArrow">
            <a:avLst>
              <a:gd fmla="val 50000" name="adj1"/>
              <a:gd fmla="val 50000" name="adj2"/>
            </a:avLst>
          </a:prstGeom>
          <a:solidFill>
            <a:srgbClr val="674EA7"/>
          </a:solidFill>
          <a:ln cap="flat" cmpd="sng" w="9525">
            <a:solidFill>
              <a:srgbClr val="741B4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289" name="Shape 289"/>
          <p:cNvPicPr preferRelativeResize="0"/>
          <p:nvPr/>
        </p:nvPicPr>
        <p:blipFill>
          <a:blip r:embed="rId3">
            <a:alphaModFix/>
          </a:blip>
          <a:stretch>
            <a:fillRect/>
          </a:stretch>
        </p:blipFill>
        <p:spPr>
          <a:xfrm>
            <a:off x="1506549" y="1464000"/>
            <a:ext cx="2635024" cy="2635024"/>
          </a:xfrm>
          <a:prstGeom prst="rect">
            <a:avLst/>
          </a:prstGeom>
          <a:noFill/>
          <a:ln>
            <a:noFill/>
          </a:ln>
        </p:spPr>
      </p:pic>
      <p:pic>
        <p:nvPicPr>
          <p:cNvPr id="290" name="Shape 290"/>
          <p:cNvPicPr preferRelativeResize="0"/>
          <p:nvPr/>
        </p:nvPicPr>
        <p:blipFill>
          <a:blip r:embed="rId4">
            <a:alphaModFix/>
          </a:blip>
          <a:stretch>
            <a:fillRect/>
          </a:stretch>
        </p:blipFill>
        <p:spPr>
          <a:xfrm>
            <a:off x="5002425" y="1464030"/>
            <a:ext cx="2635024" cy="2634995"/>
          </a:xfrm>
          <a:prstGeom prst="rect">
            <a:avLst/>
          </a:prstGeom>
          <a:noFill/>
          <a:ln>
            <a:noFill/>
          </a:ln>
        </p:spPr>
      </p:pic>
      <p:pic>
        <p:nvPicPr>
          <p:cNvPr id="291" name="Shape 291"/>
          <p:cNvPicPr preferRelativeResize="0"/>
          <p:nvPr/>
        </p:nvPicPr>
        <p:blipFill>
          <a:blip r:embed="rId5">
            <a:alphaModFix/>
          </a:blip>
          <a:stretch>
            <a:fillRect/>
          </a:stretch>
        </p:blipFill>
        <p:spPr>
          <a:xfrm>
            <a:off x="2712225" y="4210237"/>
            <a:ext cx="917224" cy="396074"/>
          </a:xfrm>
          <a:prstGeom prst="rect">
            <a:avLst/>
          </a:prstGeom>
          <a:noFill/>
          <a:ln>
            <a:noFill/>
          </a:ln>
        </p:spPr>
      </p:pic>
      <p:sp>
        <p:nvSpPr>
          <p:cNvPr id="292" name="Shape 29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293" name="Shape 293"/>
          <p:cNvSpPr txBox="1"/>
          <p:nvPr/>
        </p:nvSpPr>
        <p:spPr>
          <a:xfrm>
            <a:off x="2309443" y="1086775"/>
            <a:ext cx="1008900"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Original</a:t>
            </a:r>
          </a:p>
        </p:txBody>
      </p:sp>
      <p:sp>
        <p:nvSpPr>
          <p:cNvPr id="294" name="Shape 294"/>
          <p:cNvSpPr txBox="1"/>
          <p:nvPr/>
        </p:nvSpPr>
        <p:spPr>
          <a:xfrm>
            <a:off x="5825643" y="1086775"/>
            <a:ext cx="1008899"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Camera</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sp>
        <p:nvSpPr>
          <p:cNvPr id="299" name="Shape 29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300" name="Shape 300"/>
          <p:cNvSpPr/>
          <p:nvPr/>
        </p:nvSpPr>
        <p:spPr>
          <a:xfrm>
            <a:off x="4332737" y="2632787"/>
            <a:ext cx="478500" cy="182700"/>
          </a:xfrm>
          <a:prstGeom prst="rightArrow">
            <a:avLst>
              <a:gd fmla="val 50000" name="adj1"/>
              <a:gd fmla="val 50000" name="adj2"/>
            </a:avLst>
          </a:prstGeom>
          <a:solidFill>
            <a:srgbClr val="674EA7"/>
          </a:solidFill>
          <a:ln cap="flat" cmpd="sng" w="9525">
            <a:solidFill>
              <a:srgbClr val="741B4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1" name="Shape 301"/>
          <p:cNvSpPr txBox="1"/>
          <p:nvPr/>
        </p:nvSpPr>
        <p:spPr>
          <a:xfrm>
            <a:off x="311687" y="4166462"/>
            <a:ext cx="2065500"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Single image row:</a:t>
            </a:r>
          </a:p>
        </p:txBody>
      </p:sp>
      <p:pic>
        <p:nvPicPr>
          <p:cNvPr id="302" name="Shape 302"/>
          <p:cNvPicPr preferRelativeResize="0"/>
          <p:nvPr/>
        </p:nvPicPr>
        <p:blipFill>
          <a:blip r:embed="rId3">
            <a:alphaModFix/>
          </a:blip>
          <a:stretch>
            <a:fillRect/>
          </a:stretch>
        </p:blipFill>
        <p:spPr>
          <a:xfrm>
            <a:off x="1506549" y="1464000"/>
            <a:ext cx="2635024" cy="2635024"/>
          </a:xfrm>
          <a:prstGeom prst="rect">
            <a:avLst/>
          </a:prstGeom>
          <a:noFill/>
          <a:ln>
            <a:noFill/>
          </a:ln>
        </p:spPr>
      </p:pic>
      <p:pic>
        <p:nvPicPr>
          <p:cNvPr id="303" name="Shape 303"/>
          <p:cNvPicPr preferRelativeResize="0"/>
          <p:nvPr/>
        </p:nvPicPr>
        <p:blipFill>
          <a:blip r:embed="rId4">
            <a:alphaModFix/>
          </a:blip>
          <a:stretch>
            <a:fillRect/>
          </a:stretch>
        </p:blipFill>
        <p:spPr>
          <a:xfrm>
            <a:off x="5002425" y="1464030"/>
            <a:ext cx="2635024" cy="2634995"/>
          </a:xfrm>
          <a:prstGeom prst="rect">
            <a:avLst/>
          </a:prstGeom>
          <a:noFill/>
          <a:ln>
            <a:noFill/>
          </a:ln>
        </p:spPr>
      </p:pic>
      <p:pic>
        <p:nvPicPr>
          <p:cNvPr id="304" name="Shape 304"/>
          <p:cNvPicPr preferRelativeResize="0"/>
          <p:nvPr/>
        </p:nvPicPr>
        <p:blipFill>
          <a:blip r:embed="rId5">
            <a:alphaModFix/>
          </a:blip>
          <a:stretch>
            <a:fillRect/>
          </a:stretch>
        </p:blipFill>
        <p:spPr>
          <a:xfrm>
            <a:off x="2712225" y="4210237"/>
            <a:ext cx="917224" cy="396074"/>
          </a:xfrm>
          <a:prstGeom prst="rect">
            <a:avLst/>
          </a:prstGeom>
          <a:noFill/>
          <a:ln>
            <a:noFill/>
          </a:ln>
        </p:spPr>
      </p:pic>
      <p:sp>
        <p:nvSpPr>
          <p:cNvPr id="305" name="Shape 30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306" name="Shape 306"/>
          <p:cNvSpPr/>
          <p:nvPr/>
        </p:nvSpPr>
        <p:spPr>
          <a:xfrm>
            <a:off x="5074450" y="1510200"/>
            <a:ext cx="2511300" cy="10587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7" name="Shape 307"/>
          <p:cNvSpPr/>
          <p:nvPr/>
        </p:nvSpPr>
        <p:spPr>
          <a:xfrm>
            <a:off x="5064400" y="2632800"/>
            <a:ext cx="2531400" cy="13974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08" name="Shape 308"/>
          <p:cNvSpPr/>
          <p:nvPr/>
        </p:nvSpPr>
        <p:spPr>
          <a:xfrm>
            <a:off x="5064400" y="2568900"/>
            <a:ext cx="2531400" cy="63900"/>
          </a:xfrm>
          <a:prstGeom prst="rect">
            <a:avLst/>
          </a:prstGeom>
          <a:no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309" name="Shape 309"/>
          <p:cNvPicPr preferRelativeResize="0"/>
          <p:nvPr/>
        </p:nvPicPr>
        <p:blipFill>
          <a:blip r:embed="rId6">
            <a:alphaModFix/>
          </a:blip>
          <a:stretch>
            <a:fillRect/>
          </a:stretch>
        </p:blipFill>
        <p:spPr>
          <a:xfrm>
            <a:off x="5110874" y="4240524"/>
            <a:ext cx="2418138" cy="396074"/>
          </a:xfrm>
          <a:prstGeom prst="rect">
            <a:avLst/>
          </a:prstGeom>
          <a:noFill/>
          <a:ln>
            <a:noFill/>
          </a:ln>
        </p:spPr>
      </p:pic>
      <p:sp>
        <p:nvSpPr>
          <p:cNvPr id="310" name="Shape 310"/>
          <p:cNvSpPr/>
          <p:nvPr/>
        </p:nvSpPr>
        <p:spPr>
          <a:xfrm>
            <a:off x="4332737" y="4316912"/>
            <a:ext cx="478500" cy="182700"/>
          </a:xfrm>
          <a:prstGeom prst="rightArrow">
            <a:avLst>
              <a:gd fmla="val 50000" name="adj1"/>
              <a:gd fmla="val 50000" name="adj2"/>
            </a:avLst>
          </a:prstGeom>
          <a:solidFill>
            <a:srgbClr val="674EA7"/>
          </a:solidFill>
          <a:ln cap="flat" cmpd="sng" w="9525">
            <a:solidFill>
              <a:srgbClr val="741B47"/>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1" name="Shape 311"/>
          <p:cNvSpPr/>
          <p:nvPr/>
        </p:nvSpPr>
        <p:spPr>
          <a:xfrm>
            <a:off x="1558250" y="1521525"/>
            <a:ext cx="2511300" cy="10587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2" name="Shape 312"/>
          <p:cNvSpPr/>
          <p:nvPr/>
        </p:nvSpPr>
        <p:spPr>
          <a:xfrm>
            <a:off x="1548200" y="2644125"/>
            <a:ext cx="2531400" cy="1397400"/>
          </a:xfrm>
          <a:prstGeom prst="rect">
            <a:avLst/>
          </a:prstGeom>
          <a:solidFill>
            <a:srgbClr val="00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3" name="Shape 313"/>
          <p:cNvSpPr/>
          <p:nvPr/>
        </p:nvSpPr>
        <p:spPr>
          <a:xfrm>
            <a:off x="1548200" y="2580225"/>
            <a:ext cx="2531400" cy="63900"/>
          </a:xfrm>
          <a:prstGeom prst="rect">
            <a:avLst/>
          </a:prstGeom>
          <a:noFill/>
          <a:ln cap="flat" cmpd="sng" w="9525">
            <a:solidFill>
              <a:srgbClr val="FFFF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14" name="Shape 314"/>
          <p:cNvSpPr txBox="1"/>
          <p:nvPr/>
        </p:nvSpPr>
        <p:spPr>
          <a:xfrm>
            <a:off x="2309443" y="1086775"/>
            <a:ext cx="1008900"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Original</a:t>
            </a:r>
          </a:p>
        </p:txBody>
      </p:sp>
      <p:sp>
        <p:nvSpPr>
          <p:cNvPr id="315" name="Shape 315"/>
          <p:cNvSpPr txBox="1"/>
          <p:nvPr/>
        </p:nvSpPr>
        <p:spPr>
          <a:xfrm>
            <a:off x="5825643" y="1086775"/>
            <a:ext cx="1008899"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Camera</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9" name="Shape 319"/>
        <p:cNvGrpSpPr/>
        <p:nvPr/>
      </p:nvGrpSpPr>
      <p:grpSpPr>
        <a:xfrm>
          <a:off x="0" y="0"/>
          <a:ext cx="0" cy="0"/>
          <a:chOff x="0" y="0"/>
          <a:chExt cx="0" cy="0"/>
        </a:xfrm>
      </p:grpSpPr>
      <p:sp>
        <p:nvSpPr>
          <p:cNvPr id="320" name="Shape 32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321" name="Shape 32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322" name="Shape 322"/>
          <p:cNvSpPr txBox="1"/>
          <p:nvPr/>
        </p:nvSpPr>
        <p:spPr>
          <a:xfrm>
            <a:off x="5588400" y="1809000"/>
            <a:ext cx="2664300" cy="5727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Shifted light pattern seen by camera</a:t>
            </a:r>
          </a:p>
        </p:txBody>
      </p:sp>
      <p:pic>
        <p:nvPicPr>
          <p:cNvPr id="323" name="Shape 323"/>
          <p:cNvPicPr preferRelativeResize="0"/>
          <p:nvPr/>
        </p:nvPicPr>
        <p:blipFill>
          <a:blip r:embed="rId3">
            <a:alphaModFix/>
          </a:blip>
          <a:stretch>
            <a:fillRect/>
          </a:stretch>
        </p:blipFill>
        <p:spPr>
          <a:xfrm>
            <a:off x="430900" y="1881637"/>
            <a:ext cx="4516841" cy="427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69" name="Shape 69"/>
        <p:cNvGrpSpPr/>
        <p:nvPr/>
      </p:nvGrpSpPr>
      <p:grpSpPr>
        <a:xfrm>
          <a:off x="0" y="0"/>
          <a:ext cx="0" cy="0"/>
          <a:chOff x="0" y="0"/>
          <a:chExt cx="0" cy="0"/>
        </a:xfrm>
      </p:grpSpPr>
      <p:sp>
        <p:nvSpPr>
          <p:cNvPr id="70" name="Shape 7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71" name="Shape 71" title="1 picknplace">
            <a:hlinkClick r:id="rId3"/>
          </p:cNvPr>
          <p:cNvSpPr/>
          <p:nvPr/>
        </p:nvSpPr>
        <p:spPr>
          <a:xfrm>
            <a:off x="1142999" y="0"/>
            <a:ext cx="6857991" cy="5143500"/>
          </a:xfrm>
          <a:prstGeom prst="rect">
            <a:avLst/>
          </a:prstGeom>
          <a:blipFill>
            <a:blip r:embed="rId4">
              <a:alphaModFix/>
            </a:blip>
            <a:stretch>
              <a:fillRect/>
            </a:stretch>
          </a:blipFill>
          <a:ln>
            <a:noFill/>
          </a:ln>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329" name="Shape 329"/>
          <p:cNvSpPr txBox="1"/>
          <p:nvPr/>
        </p:nvSpPr>
        <p:spPr>
          <a:xfrm>
            <a:off x="5588400" y="1809000"/>
            <a:ext cx="2664300" cy="5727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Shifted light pattern seen by camera</a:t>
            </a:r>
          </a:p>
        </p:txBody>
      </p:sp>
      <p:sp>
        <p:nvSpPr>
          <p:cNvPr id="330" name="Shape 330"/>
          <p:cNvSpPr txBox="1"/>
          <p:nvPr/>
        </p:nvSpPr>
        <p:spPr>
          <a:xfrm>
            <a:off x="5588400" y="3591862"/>
            <a:ext cx="2487300" cy="5727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Solve for phase shift</a:t>
            </a:r>
          </a:p>
        </p:txBody>
      </p:sp>
      <p:sp>
        <p:nvSpPr>
          <p:cNvPr id="331" name="Shape 3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332" name="Shape 332"/>
          <p:cNvPicPr preferRelativeResize="0"/>
          <p:nvPr/>
        </p:nvPicPr>
        <p:blipFill>
          <a:blip r:embed="rId3">
            <a:alphaModFix/>
          </a:blip>
          <a:stretch>
            <a:fillRect/>
          </a:stretch>
        </p:blipFill>
        <p:spPr>
          <a:xfrm>
            <a:off x="430900" y="1881637"/>
            <a:ext cx="4516841" cy="427424"/>
          </a:xfrm>
          <a:prstGeom prst="rect">
            <a:avLst/>
          </a:prstGeom>
          <a:noFill/>
          <a:ln>
            <a:noFill/>
          </a:ln>
        </p:spPr>
      </p:pic>
      <p:pic>
        <p:nvPicPr>
          <p:cNvPr id="333" name="Shape 333"/>
          <p:cNvPicPr preferRelativeResize="0"/>
          <p:nvPr/>
        </p:nvPicPr>
        <p:blipFill>
          <a:blip r:embed="rId4">
            <a:alphaModFix/>
          </a:blip>
          <a:stretch>
            <a:fillRect/>
          </a:stretch>
        </p:blipFill>
        <p:spPr>
          <a:xfrm>
            <a:off x="311700" y="3591862"/>
            <a:ext cx="5047550" cy="481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nvSpPr>
        <p:spPr>
          <a:xfrm>
            <a:off x="6019250" y="30489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339" name="Shape 33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340" name="Shape 340"/>
          <p:cNvSpPr/>
          <p:nvPr/>
        </p:nvSpPr>
        <p:spPr>
          <a:xfrm>
            <a:off x="6638375" y="6866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1" name="Shape 341"/>
          <p:cNvSpPr/>
          <p:nvPr/>
        </p:nvSpPr>
        <p:spPr>
          <a:xfrm rot="-1719710">
            <a:off x="4571800" y="10714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42" name="Shape 342"/>
          <p:cNvCxnSpPr>
            <a:stCxn id="341" idx="2"/>
          </p:cNvCxnSpPr>
          <p:nvPr/>
        </p:nvCxnSpPr>
        <p:spPr>
          <a:xfrm>
            <a:off x="5587500" y="1336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43" name="Shape 343"/>
          <p:cNvCxnSpPr/>
          <p:nvPr/>
        </p:nvCxnSpPr>
        <p:spPr>
          <a:xfrm>
            <a:off x="5435100" y="14127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44" name="Shape 344"/>
          <p:cNvCxnSpPr/>
          <p:nvPr/>
        </p:nvCxnSpPr>
        <p:spPr>
          <a:xfrm>
            <a:off x="5282700" y="14889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45" name="Shape 345"/>
          <p:cNvCxnSpPr/>
          <p:nvPr/>
        </p:nvCxnSpPr>
        <p:spPr>
          <a:xfrm>
            <a:off x="5130300" y="1565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46" name="Shape 346"/>
          <p:cNvCxnSpPr/>
          <p:nvPr/>
        </p:nvCxnSpPr>
        <p:spPr>
          <a:xfrm>
            <a:off x="4977900" y="1641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47" name="Shape 347"/>
          <p:cNvCxnSpPr/>
          <p:nvPr/>
        </p:nvCxnSpPr>
        <p:spPr>
          <a:xfrm>
            <a:off x="4825500" y="1717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48" name="Shape 348"/>
          <p:cNvCxnSpPr/>
          <p:nvPr/>
        </p:nvCxnSpPr>
        <p:spPr>
          <a:xfrm>
            <a:off x="5739900" y="1260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49" name="Shape 349"/>
          <p:cNvCxnSpPr/>
          <p:nvPr/>
        </p:nvCxnSpPr>
        <p:spPr>
          <a:xfrm>
            <a:off x="5892300" y="1184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50" name="Shape 350"/>
          <p:cNvCxnSpPr/>
          <p:nvPr/>
        </p:nvCxnSpPr>
        <p:spPr>
          <a:xfrm>
            <a:off x="6044700" y="1107949"/>
            <a:ext cx="1702800" cy="2673000"/>
          </a:xfrm>
          <a:prstGeom prst="straightConnector1">
            <a:avLst/>
          </a:prstGeom>
          <a:noFill/>
          <a:ln cap="flat" cmpd="sng" w="28575">
            <a:solidFill>
              <a:srgbClr val="FFFF00"/>
            </a:solidFill>
            <a:prstDash val="solid"/>
            <a:round/>
            <a:headEnd len="lg" w="lg" type="none"/>
            <a:tailEnd len="lg" w="lg" type="none"/>
          </a:ln>
        </p:spPr>
      </p:cxnSp>
      <p:cxnSp>
        <p:nvCxnSpPr>
          <p:cNvPr id="351" name="Shape 351"/>
          <p:cNvCxnSpPr/>
          <p:nvPr/>
        </p:nvCxnSpPr>
        <p:spPr>
          <a:xfrm>
            <a:off x="6197100" y="1031749"/>
            <a:ext cx="1743600" cy="2719500"/>
          </a:xfrm>
          <a:prstGeom prst="straightConnector1">
            <a:avLst/>
          </a:prstGeom>
          <a:noFill/>
          <a:ln cap="flat" cmpd="sng" w="28575">
            <a:solidFill>
              <a:srgbClr val="FFFF00"/>
            </a:solidFill>
            <a:prstDash val="solid"/>
            <a:round/>
            <a:headEnd len="lg" w="lg" type="none"/>
            <a:tailEnd len="lg" w="lg" type="none"/>
          </a:ln>
        </p:spPr>
      </p:cxnSp>
      <p:cxnSp>
        <p:nvCxnSpPr>
          <p:cNvPr id="352" name="Shape 352"/>
          <p:cNvCxnSpPr/>
          <p:nvPr/>
        </p:nvCxnSpPr>
        <p:spPr>
          <a:xfrm>
            <a:off x="6349500" y="955549"/>
            <a:ext cx="1769700" cy="2751000"/>
          </a:xfrm>
          <a:prstGeom prst="straightConnector1">
            <a:avLst/>
          </a:prstGeom>
          <a:noFill/>
          <a:ln cap="flat" cmpd="sng" w="28575">
            <a:solidFill>
              <a:srgbClr val="FFFF00"/>
            </a:solidFill>
            <a:prstDash val="solid"/>
            <a:round/>
            <a:headEnd len="lg" w="lg" type="none"/>
            <a:tailEnd len="lg" w="lg" type="none"/>
          </a:ln>
        </p:spPr>
      </p:cxnSp>
      <p:sp>
        <p:nvSpPr>
          <p:cNvPr id="353" name="Shape 353"/>
          <p:cNvSpPr/>
          <p:nvPr/>
        </p:nvSpPr>
        <p:spPr>
          <a:xfrm>
            <a:off x="7424525" y="34764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4" name="Shape 354"/>
          <p:cNvSpPr/>
          <p:nvPr/>
        </p:nvSpPr>
        <p:spPr>
          <a:xfrm>
            <a:off x="5985600" y="38235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55" name="Shape 355"/>
          <p:cNvSpPr txBox="1"/>
          <p:nvPr/>
        </p:nvSpPr>
        <p:spPr>
          <a:xfrm>
            <a:off x="7416100" y="339500"/>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sp>
        <p:nvSpPr>
          <p:cNvPr id="356" name="Shape 356"/>
          <p:cNvSpPr txBox="1"/>
          <p:nvPr/>
        </p:nvSpPr>
        <p:spPr>
          <a:xfrm>
            <a:off x="4977900" y="5578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357" name="Shape 3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1" name="Shape 361"/>
        <p:cNvGrpSpPr/>
        <p:nvPr/>
      </p:nvGrpSpPr>
      <p:grpSpPr>
        <a:xfrm>
          <a:off x="0" y="0"/>
          <a:ext cx="0" cy="0"/>
          <a:chOff x="0" y="0"/>
          <a:chExt cx="0" cy="0"/>
        </a:xfrm>
      </p:grpSpPr>
      <p:sp>
        <p:nvSpPr>
          <p:cNvPr id="362" name="Shape 362"/>
          <p:cNvSpPr txBox="1"/>
          <p:nvPr/>
        </p:nvSpPr>
        <p:spPr>
          <a:xfrm>
            <a:off x="6019250" y="30489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363" name="Shape 363"/>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364" name="Shape 364"/>
          <p:cNvSpPr/>
          <p:nvPr/>
        </p:nvSpPr>
        <p:spPr>
          <a:xfrm>
            <a:off x="6638375" y="6866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65" name="Shape 365"/>
          <p:cNvSpPr/>
          <p:nvPr/>
        </p:nvSpPr>
        <p:spPr>
          <a:xfrm rot="-1719710">
            <a:off x="4571800" y="10714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366" name="Shape 366"/>
          <p:cNvCxnSpPr>
            <a:stCxn id="365" idx="2"/>
          </p:cNvCxnSpPr>
          <p:nvPr/>
        </p:nvCxnSpPr>
        <p:spPr>
          <a:xfrm>
            <a:off x="5587500" y="1336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67" name="Shape 367"/>
          <p:cNvCxnSpPr/>
          <p:nvPr/>
        </p:nvCxnSpPr>
        <p:spPr>
          <a:xfrm>
            <a:off x="5435100" y="14127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68" name="Shape 368"/>
          <p:cNvCxnSpPr/>
          <p:nvPr/>
        </p:nvCxnSpPr>
        <p:spPr>
          <a:xfrm>
            <a:off x="5282700" y="14889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69" name="Shape 369"/>
          <p:cNvCxnSpPr/>
          <p:nvPr/>
        </p:nvCxnSpPr>
        <p:spPr>
          <a:xfrm>
            <a:off x="5130300" y="1565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70" name="Shape 370"/>
          <p:cNvCxnSpPr/>
          <p:nvPr/>
        </p:nvCxnSpPr>
        <p:spPr>
          <a:xfrm>
            <a:off x="4977900" y="1641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71" name="Shape 371"/>
          <p:cNvCxnSpPr/>
          <p:nvPr/>
        </p:nvCxnSpPr>
        <p:spPr>
          <a:xfrm>
            <a:off x="4825500" y="1717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72" name="Shape 372"/>
          <p:cNvCxnSpPr/>
          <p:nvPr/>
        </p:nvCxnSpPr>
        <p:spPr>
          <a:xfrm>
            <a:off x="5739900" y="1260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73" name="Shape 373"/>
          <p:cNvCxnSpPr/>
          <p:nvPr/>
        </p:nvCxnSpPr>
        <p:spPr>
          <a:xfrm>
            <a:off x="5892300" y="1184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374" name="Shape 374"/>
          <p:cNvCxnSpPr/>
          <p:nvPr/>
        </p:nvCxnSpPr>
        <p:spPr>
          <a:xfrm>
            <a:off x="6044700" y="1107949"/>
            <a:ext cx="1702800" cy="2673000"/>
          </a:xfrm>
          <a:prstGeom prst="straightConnector1">
            <a:avLst/>
          </a:prstGeom>
          <a:noFill/>
          <a:ln cap="flat" cmpd="sng" w="28575">
            <a:solidFill>
              <a:srgbClr val="FFFF00"/>
            </a:solidFill>
            <a:prstDash val="solid"/>
            <a:round/>
            <a:headEnd len="lg" w="lg" type="none"/>
            <a:tailEnd len="lg" w="lg" type="none"/>
          </a:ln>
        </p:spPr>
      </p:cxnSp>
      <p:cxnSp>
        <p:nvCxnSpPr>
          <p:cNvPr id="375" name="Shape 375"/>
          <p:cNvCxnSpPr/>
          <p:nvPr/>
        </p:nvCxnSpPr>
        <p:spPr>
          <a:xfrm>
            <a:off x="6197100" y="1031749"/>
            <a:ext cx="1743600" cy="2719500"/>
          </a:xfrm>
          <a:prstGeom prst="straightConnector1">
            <a:avLst/>
          </a:prstGeom>
          <a:noFill/>
          <a:ln cap="flat" cmpd="sng" w="28575">
            <a:solidFill>
              <a:srgbClr val="FFFF00"/>
            </a:solidFill>
            <a:prstDash val="solid"/>
            <a:round/>
            <a:headEnd len="lg" w="lg" type="none"/>
            <a:tailEnd len="lg" w="lg" type="none"/>
          </a:ln>
        </p:spPr>
      </p:cxnSp>
      <p:cxnSp>
        <p:nvCxnSpPr>
          <p:cNvPr id="376" name="Shape 376"/>
          <p:cNvCxnSpPr/>
          <p:nvPr/>
        </p:nvCxnSpPr>
        <p:spPr>
          <a:xfrm>
            <a:off x="6349500" y="955549"/>
            <a:ext cx="1769700" cy="2751000"/>
          </a:xfrm>
          <a:prstGeom prst="straightConnector1">
            <a:avLst/>
          </a:prstGeom>
          <a:noFill/>
          <a:ln cap="flat" cmpd="sng" w="28575">
            <a:solidFill>
              <a:srgbClr val="FFFF00"/>
            </a:solidFill>
            <a:prstDash val="solid"/>
            <a:round/>
            <a:headEnd len="lg" w="lg" type="none"/>
            <a:tailEnd len="lg" w="lg" type="none"/>
          </a:ln>
        </p:spPr>
      </p:cxnSp>
      <p:cxnSp>
        <p:nvCxnSpPr>
          <p:cNvPr id="377" name="Shape 377"/>
          <p:cNvCxnSpPr/>
          <p:nvPr/>
        </p:nvCxnSpPr>
        <p:spPr>
          <a:xfrm>
            <a:off x="6689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78" name="Shape 378"/>
          <p:cNvCxnSpPr/>
          <p:nvPr/>
        </p:nvCxnSpPr>
        <p:spPr>
          <a:xfrm>
            <a:off x="6842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79" name="Shape 379"/>
          <p:cNvCxnSpPr/>
          <p:nvPr/>
        </p:nvCxnSpPr>
        <p:spPr>
          <a:xfrm>
            <a:off x="69947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0" name="Shape 380"/>
          <p:cNvCxnSpPr/>
          <p:nvPr/>
        </p:nvCxnSpPr>
        <p:spPr>
          <a:xfrm>
            <a:off x="71471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1" name="Shape 381"/>
          <p:cNvCxnSpPr/>
          <p:nvPr/>
        </p:nvCxnSpPr>
        <p:spPr>
          <a:xfrm>
            <a:off x="72995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2" name="Shape 382"/>
          <p:cNvCxnSpPr/>
          <p:nvPr/>
        </p:nvCxnSpPr>
        <p:spPr>
          <a:xfrm>
            <a:off x="7451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3" name="Shape 383"/>
          <p:cNvCxnSpPr/>
          <p:nvPr/>
        </p:nvCxnSpPr>
        <p:spPr>
          <a:xfrm>
            <a:off x="7604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4" name="Shape 384"/>
          <p:cNvCxnSpPr/>
          <p:nvPr/>
        </p:nvCxnSpPr>
        <p:spPr>
          <a:xfrm>
            <a:off x="77567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5" name="Shape 385"/>
          <p:cNvCxnSpPr/>
          <p:nvPr/>
        </p:nvCxnSpPr>
        <p:spPr>
          <a:xfrm>
            <a:off x="79091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6" name="Shape 386"/>
          <p:cNvCxnSpPr/>
          <p:nvPr/>
        </p:nvCxnSpPr>
        <p:spPr>
          <a:xfrm>
            <a:off x="80615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7" name="Shape 387"/>
          <p:cNvCxnSpPr/>
          <p:nvPr/>
        </p:nvCxnSpPr>
        <p:spPr>
          <a:xfrm>
            <a:off x="8213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8" name="Shape 388"/>
          <p:cNvCxnSpPr/>
          <p:nvPr/>
        </p:nvCxnSpPr>
        <p:spPr>
          <a:xfrm>
            <a:off x="8366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389" name="Shape 389"/>
          <p:cNvCxnSpPr/>
          <p:nvPr/>
        </p:nvCxnSpPr>
        <p:spPr>
          <a:xfrm>
            <a:off x="8518737" y="975350"/>
            <a:ext cx="106200" cy="2835300"/>
          </a:xfrm>
          <a:prstGeom prst="straightConnector1">
            <a:avLst/>
          </a:prstGeom>
          <a:noFill/>
          <a:ln cap="flat" cmpd="sng" w="28575">
            <a:solidFill>
              <a:srgbClr val="F9CB9C"/>
            </a:solidFill>
            <a:prstDash val="solid"/>
            <a:round/>
            <a:headEnd len="lg" w="lg" type="none"/>
            <a:tailEnd len="lg" w="lg" type="none"/>
          </a:ln>
        </p:spPr>
      </p:cxnSp>
      <p:sp>
        <p:nvSpPr>
          <p:cNvPr id="390" name="Shape 390"/>
          <p:cNvSpPr/>
          <p:nvPr/>
        </p:nvSpPr>
        <p:spPr>
          <a:xfrm>
            <a:off x="7424525" y="34764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1" name="Shape 391"/>
          <p:cNvSpPr/>
          <p:nvPr/>
        </p:nvSpPr>
        <p:spPr>
          <a:xfrm>
            <a:off x="5985600" y="38235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92" name="Shape 392"/>
          <p:cNvSpPr txBox="1"/>
          <p:nvPr/>
        </p:nvSpPr>
        <p:spPr>
          <a:xfrm>
            <a:off x="4977900" y="5578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393" name="Shape 393"/>
          <p:cNvSpPr txBox="1"/>
          <p:nvPr/>
        </p:nvSpPr>
        <p:spPr>
          <a:xfrm>
            <a:off x="7416100" y="339500"/>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sp>
        <p:nvSpPr>
          <p:cNvPr id="394" name="Shape 39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nvSpPr>
        <p:spPr>
          <a:xfrm>
            <a:off x="6019250" y="30489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400" name="Shape 40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401" name="Shape 401"/>
          <p:cNvSpPr/>
          <p:nvPr/>
        </p:nvSpPr>
        <p:spPr>
          <a:xfrm>
            <a:off x="6638375" y="6866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02" name="Shape 402"/>
          <p:cNvSpPr/>
          <p:nvPr/>
        </p:nvSpPr>
        <p:spPr>
          <a:xfrm rot="-1719710">
            <a:off x="4571800" y="10714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03" name="Shape 403"/>
          <p:cNvCxnSpPr>
            <a:stCxn id="402" idx="2"/>
          </p:cNvCxnSpPr>
          <p:nvPr/>
        </p:nvCxnSpPr>
        <p:spPr>
          <a:xfrm>
            <a:off x="5587500" y="1336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04" name="Shape 404"/>
          <p:cNvCxnSpPr/>
          <p:nvPr/>
        </p:nvCxnSpPr>
        <p:spPr>
          <a:xfrm>
            <a:off x="5435100" y="14127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05" name="Shape 405"/>
          <p:cNvCxnSpPr/>
          <p:nvPr/>
        </p:nvCxnSpPr>
        <p:spPr>
          <a:xfrm>
            <a:off x="5282700" y="14889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06" name="Shape 406"/>
          <p:cNvCxnSpPr/>
          <p:nvPr/>
        </p:nvCxnSpPr>
        <p:spPr>
          <a:xfrm>
            <a:off x="5130300" y="1565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07" name="Shape 407"/>
          <p:cNvCxnSpPr/>
          <p:nvPr/>
        </p:nvCxnSpPr>
        <p:spPr>
          <a:xfrm>
            <a:off x="4977900" y="1641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08" name="Shape 408"/>
          <p:cNvCxnSpPr/>
          <p:nvPr/>
        </p:nvCxnSpPr>
        <p:spPr>
          <a:xfrm>
            <a:off x="4825500" y="1717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09" name="Shape 409"/>
          <p:cNvCxnSpPr/>
          <p:nvPr/>
        </p:nvCxnSpPr>
        <p:spPr>
          <a:xfrm>
            <a:off x="5739900" y="1260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10" name="Shape 410"/>
          <p:cNvCxnSpPr/>
          <p:nvPr/>
        </p:nvCxnSpPr>
        <p:spPr>
          <a:xfrm>
            <a:off x="5892300" y="1184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11" name="Shape 411"/>
          <p:cNvCxnSpPr/>
          <p:nvPr/>
        </p:nvCxnSpPr>
        <p:spPr>
          <a:xfrm>
            <a:off x="6044700" y="1107949"/>
            <a:ext cx="1854300" cy="2928000"/>
          </a:xfrm>
          <a:prstGeom prst="straightConnector1">
            <a:avLst/>
          </a:prstGeom>
          <a:noFill/>
          <a:ln cap="flat" cmpd="sng" w="28575">
            <a:solidFill>
              <a:srgbClr val="FFFF00"/>
            </a:solidFill>
            <a:prstDash val="solid"/>
            <a:round/>
            <a:headEnd len="lg" w="lg" type="none"/>
            <a:tailEnd len="lg" w="lg" type="none"/>
          </a:ln>
        </p:spPr>
      </p:cxnSp>
      <p:cxnSp>
        <p:nvCxnSpPr>
          <p:cNvPr id="412" name="Shape 412"/>
          <p:cNvCxnSpPr/>
          <p:nvPr/>
        </p:nvCxnSpPr>
        <p:spPr>
          <a:xfrm>
            <a:off x="6197100" y="1031749"/>
            <a:ext cx="1911000" cy="2991300"/>
          </a:xfrm>
          <a:prstGeom prst="straightConnector1">
            <a:avLst/>
          </a:prstGeom>
          <a:noFill/>
          <a:ln cap="flat" cmpd="sng" w="28575">
            <a:solidFill>
              <a:srgbClr val="FFFF00"/>
            </a:solidFill>
            <a:prstDash val="solid"/>
            <a:round/>
            <a:headEnd len="lg" w="lg" type="none"/>
            <a:tailEnd len="lg" w="lg" type="none"/>
          </a:ln>
        </p:spPr>
      </p:cxnSp>
      <p:cxnSp>
        <p:nvCxnSpPr>
          <p:cNvPr id="413" name="Shape 413"/>
          <p:cNvCxnSpPr/>
          <p:nvPr/>
        </p:nvCxnSpPr>
        <p:spPr>
          <a:xfrm>
            <a:off x="6349500" y="955549"/>
            <a:ext cx="1954200" cy="3028200"/>
          </a:xfrm>
          <a:prstGeom prst="straightConnector1">
            <a:avLst/>
          </a:prstGeom>
          <a:noFill/>
          <a:ln cap="flat" cmpd="sng" w="28575">
            <a:solidFill>
              <a:srgbClr val="FFFF00"/>
            </a:solidFill>
            <a:prstDash val="solid"/>
            <a:round/>
            <a:headEnd len="lg" w="lg" type="none"/>
            <a:tailEnd len="lg" w="lg" type="none"/>
          </a:ln>
        </p:spPr>
      </p:cxnSp>
      <p:cxnSp>
        <p:nvCxnSpPr>
          <p:cNvPr id="414" name="Shape 414"/>
          <p:cNvCxnSpPr/>
          <p:nvPr/>
        </p:nvCxnSpPr>
        <p:spPr>
          <a:xfrm>
            <a:off x="6689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15" name="Shape 415"/>
          <p:cNvCxnSpPr/>
          <p:nvPr/>
        </p:nvCxnSpPr>
        <p:spPr>
          <a:xfrm>
            <a:off x="6842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16" name="Shape 416"/>
          <p:cNvCxnSpPr/>
          <p:nvPr/>
        </p:nvCxnSpPr>
        <p:spPr>
          <a:xfrm>
            <a:off x="69947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17" name="Shape 417"/>
          <p:cNvCxnSpPr/>
          <p:nvPr/>
        </p:nvCxnSpPr>
        <p:spPr>
          <a:xfrm>
            <a:off x="71471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18" name="Shape 418"/>
          <p:cNvCxnSpPr/>
          <p:nvPr/>
        </p:nvCxnSpPr>
        <p:spPr>
          <a:xfrm>
            <a:off x="72995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19" name="Shape 419"/>
          <p:cNvCxnSpPr/>
          <p:nvPr/>
        </p:nvCxnSpPr>
        <p:spPr>
          <a:xfrm>
            <a:off x="7451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20" name="Shape 420"/>
          <p:cNvCxnSpPr/>
          <p:nvPr/>
        </p:nvCxnSpPr>
        <p:spPr>
          <a:xfrm>
            <a:off x="7604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21" name="Shape 421"/>
          <p:cNvCxnSpPr/>
          <p:nvPr/>
        </p:nvCxnSpPr>
        <p:spPr>
          <a:xfrm>
            <a:off x="77567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22" name="Shape 422"/>
          <p:cNvCxnSpPr/>
          <p:nvPr/>
        </p:nvCxnSpPr>
        <p:spPr>
          <a:xfrm>
            <a:off x="79091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23" name="Shape 423"/>
          <p:cNvCxnSpPr/>
          <p:nvPr/>
        </p:nvCxnSpPr>
        <p:spPr>
          <a:xfrm>
            <a:off x="80615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24" name="Shape 424"/>
          <p:cNvCxnSpPr/>
          <p:nvPr/>
        </p:nvCxnSpPr>
        <p:spPr>
          <a:xfrm>
            <a:off x="8213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25" name="Shape 425"/>
          <p:cNvCxnSpPr/>
          <p:nvPr/>
        </p:nvCxnSpPr>
        <p:spPr>
          <a:xfrm>
            <a:off x="8366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26" name="Shape 426"/>
          <p:cNvCxnSpPr/>
          <p:nvPr/>
        </p:nvCxnSpPr>
        <p:spPr>
          <a:xfrm>
            <a:off x="85187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27" name="Shape 427"/>
          <p:cNvCxnSpPr/>
          <p:nvPr/>
        </p:nvCxnSpPr>
        <p:spPr>
          <a:xfrm>
            <a:off x="6067650" y="1105000"/>
            <a:ext cx="1490400" cy="2358600"/>
          </a:xfrm>
          <a:prstGeom prst="straightConnector1">
            <a:avLst/>
          </a:prstGeom>
          <a:noFill/>
          <a:ln cap="flat" cmpd="sng" w="28575">
            <a:solidFill>
              <a:schemeClr val="dk2"/>
            </a:solidFill>
            <a:prstDash val="solid"/>
            <a:round/>
            <a:headEnd len="lg" w="lg" type="none"/>
            <a:tailEnd len="lg" w="lg" type="none"/>
          </a:ln>
        </p:spPr>
      </p:cxnSp>
      <p:cxnSp>
        <p:nvCxnSpPr>
          <p:cNvPr id="428" name="Shape 428"/>
          <p:cNvCxnSpPr/>
          <p:nvPr/>
        </p:nvCxnSpPr>
        <p:spPr>
          <a:xfrm>
            <a:off x="7467550" y="978350"/>
            <a:ext cx="86700" cy="2505300"/>
          </a:xfrm>
          <a:prstGeom prst="straightConnector1">
            <a:avLst/>
          </a:prstGeom>
          <a:noFill/>
          <a:ln cap="flat" cmpd="sng" w="28575">
            <a:solidFill>
              <a:schemeClr val="dk2"/>
            </a:solidFill>
            <a:prstDash val="solid"/>
            <a:round/>
            <a:headEnd len="lg" w="lg" type="none"/>
            <a:tailEnd len="lg" w="lg" type="none"/>
          </a:ln>
        </p:spPr>
      </p:cxnSp>
      <p:sp>
        <p:nvSpPr>
          <p:cNvPr id="429" name="Shape 429"/>
          <p:cNvSpPr/>
          <p:nvPr/>
        </p:nvSpPr>
        <p:spPr>
          <a:xfrm rot="-3774319">
            <a:off x="7009429" y="2497153"/>
            <a:ext cx="812800" cy="851576"/>
          </a:xfrm>
          <a:prstGeom prst="arc">
            <a:avLst>
              <a:gd fmla="val 16696613" name="adj1"/>
              <a:gd fmla="val 20550679" name="adj2"/>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0" name="Shape 430"/>
          <p:cNvSpPr txBox="1"/>
          <p:nvPr/>
        </p:nvSpPr>
        <p:spPr>
          <a:xfrm>
            <a:off x="7063750" y="2081525"/>
            <a:ext cx="425400" cy="282300"/>
          </a:xfrm>
          <a:prstGeom prst="rect">
            <a:avLst/>
          </a:prstGeom>
          <a:noFill/>
          <a:ln>
            <a:noFill/>
          </a:ln>
        </p:spPr>
        <p:txBody>
          <a:bodyPr anchorCtr="0" anchor="t" bIns="91425" lIns="91425" rIns="91425" tIns="91425">
            <a:noAutofit/>
          </a:bodyPr>
          <a:lstStyle/>
          <a:p>
            <a:pPr lvl="0" rtl="0">
              <a:spcBef>
                <a:spcPts val="0"/>
              </a:spcBef>
              <a:buNone/>
            </a:pPr>
            <a:r>
              <a:rPr lang="en" sz="1500">
                <a:solidFill>
                  <a:schemeClr val="dk1"/>
                </a:solidFill>
              </a:rPr>
              <a:t>θ</a:t>
            </a:r>
          </a:p>
        </p:txBody>
      </p:sp>
      <p:sp>
        <p:nvSpPr>
          <p:cNvPr id="431" name="Shape 431"/>
          <p:cNvSpPr/>
          <p:nvPr/>
        </p:nvSpPr>
        <p:spPr>
          <a:xfrm>
            <a:off x="5985600" y="38235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32" name="Shape 432"/>
          <p:cNvSpPr txBox="1"/>
          <p:nvPr/>
        </p:nvSpPr>
        <p:spPr>
          <a:xfrm>
            <a:off x="4977900" y="5578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433" name="Shape 433"/>
          <p:cNvSpPr txBox="1"/>
          <p:nvPr/>
        </p:nvSpPr>
        <p:spPr>
          <a:xfrm>
            <a:off x="7416100" y="339500"/>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sp>
        <p:nvSpPr>
          <p:cNvPr id="434" name="Shape 4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435" name="Shape 435"/>
          <p:cNvSpPr/>
          <p:nvPr/>
        </p:nvSpPr>
        <p:spPr>
          <a:xfrm>
            <a:off x="7424525" y="34764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441" name="Shape 44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442" name="Shape 442"/>
          <p:cNvPicPr preferRelativeResize="0"/>
          <p:nvPr/>
        </p:nvPicPr>
        <p:blipFill>
          <a:blip r:embed="rId3">
            <a:alphaModFix/>
          </a:blip>
          <a:stretch>
            <a:fillRect/>
          </a:stretch>
        </p:blipFill>
        <p:spPr>
          <a:xfrm>
            <a:off x="380749" y="1647675"/>
            <a:ext cx="2635024" cy="2635024"/>
          </a:xfrm>
          <a:prstGeom prst="rect">
            <a:avLst/>
          </a:prstGeom>
          <a:noFill/>
          <a:ln>
            <a:noFill/>
          </a:ln>
        </p:spPr>
      </p:pic>
      <p:pic>
        <p:nvPicPr>
          <p:cNvPr id="443" name="Shape 443"/>
          <p:cNvPicPr preferRelativeResize="0"/>
          <p:nvPr/>
        </p:nvPicPr>
        <p:blipFill>
          <a:blip r:embed="rId3">
            <a:alphaModFix/>
          </a:blip>
          <a:stretch>
            <a:fillRect/>
          </a:stretch>
        </p:blipFill>
        <p:spPr>
          <a:xfrm>
            <a:off x="3660099" y="1647675"/>
            <a:ext cx="1843049" cy="2635024"/>
          </a:xfrm>
          <a:prstGeom prst="rect">
            <a:avLst/>
          </a:prstGeom>
          <a:noFill/>
          <a:ln>
            <a:noFill/>
          </a:ln>
        </p:spPr>
      </p:pic>
      <p:sp>
        <p:nvSpPr>
          <p:cNvPr id="444" name="Shape 444"/>
          <p:cNvSpPr txBox="1"/>
          <p:nvPr/>
        </p:nvSpPr>
        <p:spPr>
          <a:xfrm>
            <a:off x="1193806" y="1275062"/>
            <a:ext cx="1008900"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Original</a:t>
            </a:r>
          </a:p>
        </p:txBody>
      </p:sp>
      <p:sp>
        <p:nvSpPr>
          <p:cNvPr id="445" name="Shape 445"/>
          <p:cNvSpPr txBox="1"/>
          <p:nvPr/>
        </p:nvSpPr>
        <p:spPr>
          <a:xfrm>
            <a:off x="4077168" y="1275062"/>
            <a:ext cx="1008900"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Camera</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9" name="Shape 449"/>
        <p:cNvGrpSpPr/>
        <p:nvPr/>
      </p:nvGrpSpPr>
      <p:grpSpPr>
        <a:xfrm>
          <a:off x="0" y="0"/>
          <a:ext cx="0" cy="0"/>
          <a:chOff x="0" y="0"/>
          <a:chExt cx="0" cy="0"/>
        </a:xfrm>
      </p:grpSpPr>
      <p:sp>
        <p:nvSpPr>
          <p:cNvPr id="450" name="Shape 45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451" name="Shape 4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452" name="Shape 452"/>
          <p:cNvPicPr preferRelativeResize="0"/>
          <p:nvPr/>
        </p:nvPicPr>
        <p:blipFill>
          <a:blip r:embed="rId3">
            <a:alphaModFix/>
          </a:blip>
          <a:stretch>
            <a:fillRect/>
          </a:stretch>
        </p:blipFill>
        <p:spPr>
          <a:xfrm>
            <a:off x="380749" y="1647675"/>
            <a:ext cx="2635024" cy="2635024"/>
          </a:xfrm>
          <a:prstGeom prst="rect">
            <a:avLst/>
          </a:prstGeom>
          <a:noFill/>
          <a:ln>
            <a:noFill/>
          </a:ln>
        </p:spPr>
      </p:pic>
      <p:pic>
        <p:nvPicPr>
          <p:cNvPr id="453" name="Shape 453"/>
          <p:cNvPicPr preferRelativeResize="0"/>
          <p:nvPr/>
        </p:nvPicPr>
        <p:blipFill>
          <a:blip r:embed="rId3">
            <a:alphaModFix/>
          </a:blip>
          <a:stretch>
            <a:fillRect/>
          </a:stretch>
        </p:blipFill>
        <p:spPr>
          <a:xfrm>
            <a:off x="3660099" y="1647675"/>
            <a:ext cx="1843049" cy="2635024"/>
          </a:xfrm>
          <a:prstGeom prst="rect">
            <a:avLst/>
          </a:prstGeom>
          <a:noFill/>
          <a:ln>
            <a:noFill/>
          </a:ln>
        </p:spPr>
      </p:pic>
      <p:pic>
        <p:nvPicPr>
          <p:cNvPr id="454" name="Shape 454"/>
          <p:cNvPicPr preferRelativeResize="0"/>
          <p:nvPr/>
        </p:nvPicPr>
        <p:blipFill>
          <a:blip r:embed="rId4">
            <a:alphaModFix/>
          </a:blip>
          <a:stretch>
            <a:fillRect/>
          </a:stretch>
        </p:blipFill>
        <p:spPr>
          <a:xfrm>
            <a:off x="6214762" y="3344612"/>
            <a:ext cx="2617528" cy="827100"/>
          </a:xfrm>
          <a:prstGeom prst="rect">
            <a:avLst/>
          </a:prstGeom>
          <a:noFill/>
          <a:ln>
            <a:noFill/>
          </a:ln>
        </p:spPr>
      </p:pic>
      <p:sp>
        <p:nvSpPr>
          <p:cNvPr id="455" name="Shape 455"/>
          <p:cNvSpPr/>
          <p:nvPr/>
        </p:nvSpPr>
        <p:spPr>
          <a:xfrm flipH="1">
            <a:off x="6827275" y="1863687"/>
            <a:ext cx="1783500" cy="827100"/>
          </a:xfrm>
          <a:prstGeom prst="rtTriangle">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6" name="Shape 456"/>
          <p:cNvSpPr txBox="1"/>
          <p:nvPr/>
        </p:nvSpPr>
        <p:spPr>
          <a:xfrm>
            <a:off x="7697500" y="1758662"/>
            <a:ext cx="425400" cy="447600"/>
          </a:xfrm>
          <a:prstGeom prst="rect">
            <a:avLst/>
          </a:prstGeom>
          <a:noFill/>
          <a:ln>
            <a:noFill/>
          </a:ln>
        </p:spPr>
        <p:txBody>
          <a:bodyPr anchorCtr="0" anchor="t" bIns="91425" lIns="91425" rIns="91425" tIns="91425">
            <a:noAutofit/>
          </a:bodyPr>
          <a:lstStyle/>
          <a:p>
            <a:pPr lvl="0" rtl="0">
              <a:spcBef>
                <a:spcPts val="0"/>
              </a:spcBef>
              <a:buNone/>
            </a:pPr>
            <a:r>
              <a:rPr b="1" lang="en" sz="1800"/>
              <a:t>p</a:t>
            </a:r>
          </a:p>
        </p:txBody>
      </p:sp>
      <p:sp>
        <p:nvSpPr>
          <p:cNvPr id="457" name="Shape 457"/>
          <p:cNvSpPr txBox="1"/>
          <p:nvPr/>
        </p:nvSpPr>
        <p:spPr>
          <a:xfrm>
            <a:off x="7771825" y="2589062"/>
            <a:ext cx="425400" cy="447600"/>
          </a:xfrm>
          <a:prstGeom prst="rect">
            <a:avLst/>
          </a:prstGeom>
          <a:noFill/>
          <a:ln>
            <a:noFill/>
          </a:ln>
        </p:spPr>
        <p:txBody>
          <a:bodyPr anchorCtr="0" anchor="t" bIns="91425" lIns="91425" rIns="91425" tIns="91425">
            <a:noAutofit/>
          </a:bodyPr>
          <a:lstStyle/>
          <a:p>
            <a:pPr lvl="0" rtl="0">
              <a:spcBef>
                <a:spcPts val="0"/>
              </a:spcBef>
              <a:buNone/>
            </a:pPr>
            <a:r>
              <a:rPr b="1" lang="en" sz="1800"/>
              <a:t>p</a:t>
            </a:r>
            <a:r>
              <a:rPr b="1" baseline="-25000" lang="en" sz="1800"/>
              <a:t>o</a:t>
            </a:r>
          </a:p>
        </p:txBody>
      </p:sp>
      <p:sp>
        <p:nvSpPr>
          <p:cNvPr id="458" name="Shape 458"/>
          <p:cNvSpPr txBox="1"/>
          <p:nvPr/>
        </p:nvSpPr>
        <p:spPr>
          <a:xfrm>
            <a:off x="7506325" y="2256500"/>
            <a:ext cx="425400" cy="282300"/>
          </a:xfrm>
          <a:prstGeom prst="rect">
            <a:avLst/>
          </a:prstGeom>
          <a:noFill/>
          <a:ln>
            <a:noFill/>
          </a:ln>
        </p:spPr>
        <p:txBody>
          <a:bodyPr anchorCtr="0" anchor="t" bIns="91425" lIns="91425" rIns="91425" tIns="91425">
            <a:noAutofit/>
          </a:bodyPr>
          <a:lstStyle/>
          <a:p>
            <a:pPr lvl="0" rtl="0">
              <a:spcBef>
                <a:spcPts val="0"/>
              </a:spcBef>
              <a:buNone/>
            </a:pPr>
            <a:r>
              <a:rPr b="1" lang="en" sz="1800">
                <a:solidFill>
                  <a:schemeClr val="dk1"/>
                </a:solidFill>
              </a:rPr>
              <a:t>θ</a:t>
            </a:r>
          </a:p>
        </p:txBody>
      </p:sp>
      <p:sp>
        <p:nvSpPr>
          <p:cNvPr id="459" name="Shape 459"/>
          <p:cNvSpPr/>
          <p:nvPr/>
        </p:nvSpPr>
        <p:spPr>
          <a:xfrm rot="1887023">
            <a:off x="7032923" y="2358749"/>
            <a:ext cx="508854" cy="518525"/>
          </a:xfrm>
          <a:prstGeom prst="arc">
            <a:avLst>
              <a:gd fmla="val 16696613" name="adj1"/>
              <a:gd fmla="val 20550679" name="adj2"/>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0" name="Shape 460"/>
          <p:cNvSpPr txBox="1"/>
          <p:nvPr/>
        </p:nvSpPr>
        <p:spPr>
          <a:xfrm>
            <a:off x="1193806" y="1275062"/>
            <a:ext cx="1008900"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Original</a:t>
            </a:r>
          </a:p>
        </p:txBody>
      </p:sp>
      <p:sp>
        <p:nvSpPr>
          <p:cNvPr id="461" name="Shape 461"/>
          <p:cNvSpPr txBox="1"/>
          <p:nvPr/>
        </p:nvSpPr>
        <p:spPr>
          <a:xfrm>
            <a:off x="4077168" y="1275062"/>
            <a:ext cx="1008900" cy="483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rPr>
              <a:t>Camera</a:t>
            </a:r>
          </a:p>
        </p:txBody>
      </p:sp>
      <p:cxnSp>
        <p:nvCxnSpPr>
          <p:cNvPr id="462" name="Shape 462"/>
          <p:cNvCxnSpPr/>
          <p:nvPr/>
        </p:nvCxnSpPr>
        <p:spPr>
          <a:xfrm>
            <a:off x="5286075" y="-92000"/>
            <a:ext cx="1548900" cy="2782800"/>
          </a:xfrm>
          <a:prstGeom prst="straightConnector1">
            <a:avLst/>
          </a:prstGeom>
          <a:noFill/>
          <a:ln cap="flat" cmpd="sng" w="38100">
            <a:solidFill>
              <a:srgbClr val="FFFF00"/>
            </a:solidFill>
            <a:prstDash val="solid"/>
            <a:round/>
            <a:headEnd len="lg" w="lg" type="none"/>
            <a:tailEnd len="lg" w="lg" type="none"/>
          </a:ln>
        </p:spPr>
      </p:cxnSp>
      <p:cxnSp>
        <p:nvCxnSpPr>
          <p:cNvPr id="463" name="Shape 463"/>
          <p:cNvCxnSpPr/>
          <p:nvPr/>
        </p:nvCxnSpPr>
        <p:spPr>
          <a:xfrm>
            <a:off x="7506325" y="-144875"/>
            <a:ext cx="1093500" cy="1955700"/>
          </a:xfrm>
          <a:prstGeom prst="straightConnector1">
            <a:avLst/>
          </a:prstGeom>
          <a:noFill/>
          <a:ln cap="flat" cmpd="sng" w="38100">
            <a:solidFill>
              <a:srgbClr val="FFFF00"/>
            </a:solidFill>
            <a:prstDash val="solid"/>
            <a:round/>
            <a:headEnd len="lg" w="lg" type="none"/>
            <a:tailEnd len="lg" w="lg" type="none"/>
          </a:ln>
        </p:spPr>
      </p:cxnSp>
      <p:cxnSp>
        <p:nvCxnSpPr>
          <p:cNvPr id="464" name="Shape 464"/>
          <p:cNvCxnSpPr/>
          <p:nvPr/>
        </p:nvCxnSpPr>
        <p:spPr>
          <a:xfrm>
            <a:off x="8603075" y="-195550"/>
            <a:ext cx="3900" cy="2886300"/>
          </a:xfrm>
          <a:prstGeom prst="straightConnector1">
            <a:avLst/>
          </a:prstGeom>
          <a:noFill/>
          <a:ln cap="flat" cmpd="sng" w="38100">
            <a:solidFill>
              <a:srgbClr val="F9CB9C"/>
            </a:solidFill>
            <a:prstDash val="solid"/>
            <a:round/>
            <a:headEnd len="lg" w="lg" type="none"/>
            <a:tailEnd len="lg" w="lg" type="none"/>
          </a:ln>
        </p:spPr>
      </p:cxnSp>
      <p:cxnSp>
        <p:nvCxnSpPr>
          <p:cNvPr id="465" name="Shape 465"/>
          <p:cNvCxnSpPr/>
          <p:nvPr/>
        </p:nvCxnSpPr>
        <p:spPr>
          <a:xfrm>
            <a:off x="6842625" y="-195550"/>
            <a:ext cx="3900" cy="2886300"/>
          </a:xfrm>
          <a:prstGeom prst="straightConnector1">
            <a:avLst/>
          </a:prstGeom>
          <a:noFill/>
          <a:ln cap="flat" cmpd="sng" w="38100">
            <a:solidFill>
              <a:srgbClr val="F9CB9C"/>
            </a:solidFill>
            <a:prstDash val="solid"/>
            <a:round/>
            <a:headEnd len="lg" w="lg" type="none"/>
            <a:tailEnd len="lg" w="lg"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9" name="Shape 469"/>
        <p:cNvGrpSpPr/>
        <p:nvPr/>
      </p:nvGrpSpPr>
      <p:grpSpPr>
        <a:xfrm>
          <a:off x="0" y="0"/>
          <a:ext cx="0" cy="0"/>
          <a:chOff x="0" y="0"/>
          <a:chExt cx="0" cy="0"/>
        </a:xfrm>
      </p:grpSpPr>
      <p:sp>
        <p:nvSpPr>
          <p:cNvPr id="470" name="Shape 470"/>
          <p:cNvSpPr txBox="1"/>
          <p:nvPr/>
        </p:nvSpPr>
        <p:spPr>
          <a:xfrm>
            <a:off x="6019250" y="30489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471" name="Shape 47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472" name="Shape 472"/>
          <p:cNvSpPr/>
          <p:nvPr/>
        </p:nvSpPr>
        <p:spPr>
          <a:xfrm>
            <a:off x="6638375" y="6866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3" name="Shape 473"/>
          <p:cNvSpPr/>
          <p:nvPr/>
        </p:nvSpPr>
        <p:spPr>
          <a:xfrm rot="-1719710">
            <a:off x="4571800" y="10714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474" name="Shape 474"/>
          <p:cNvCxnSpPr>
            <a:stCxn id="473" idx="2"/>
          </p:cNvCxnSpPr>
          <p:nvPr/>
        </p:nvCxnSpPr>
        <p:spPr>
          <a:xfrm>
            <a:off x="5587500" y="1336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75" name="Shape 475"/>
          <p:cNvCxnSpPr/>
          <p:nvPr/>
        </p:nvCxnSpPr>
        <p:spPr>
          <a:xfrm>
            <a:off x="5435100" y="14127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76" name="Shape 476"/>
          <p:cNvCxnSpPr/>
          <p:nvPr/>
        </p:nvCxnSpPr>
        <p:spPr>
          <a:xfrm>
            <a:off x="5282700" y="14889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77" name="Shape 477"/>
          <p:cNvCxnSpPr/>
          <p:nvPr/>
        </p:nvCxnSpPr>
        <p:spPr>
          <a:xfrm>
            <a:off x="5130300" y="1565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78" name="Shape 478"/>
          <p:cNvCxnSpPr/>
          <p:nvPr/>
        </p:nvCxnSpPr>
        <p:spPr>
          <a:xfrm>
            <a:off x="4977900" y="1641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79" name="Shape 479"/>
          <p:cNvCxnSpPr/>
          <p:nvPr/>
        </p:nvCxnSpPr>
        <p:spPr>
          <a:xfrm>
            <a:off x="4825500" y="1717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80" name="Shape 480"/>
          <p:cNvCxnSpPr/>
          <p:nvPr/>
        </p:nvCxnSpPr>
        <p:spPr>
          <a:xfrm>
            <a:off x="5739900" y="1260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81" name="Shape 481"/>
          <p:cNvCxnSpPr/>
          <p:nvPr/>
        </p:nvCxnSpPr>
        <p:spPr>
          <a:xfrm>
            <a:off x="5892300" y="1184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482" name="Shape 482"/>
          <p:cNvCxnSpPr/>
          <p:nvPr/>
        </p:nvCxnSpPr>
        <p:spPr>
          <a:xfrm>
            <a:off x="6044700" y="1107949"/>
            <a:ext cx="1702800" cy="2673000"/>
          </a:xfrm>
          <a:prstGeom prst="straightConnector1">
            <a:avLst/>
          </a:prstGeom>
          <a:noFill/>
          <a:ln cap="flat" cmpd="sng" w="28575">
            <a:solidFill>
              <a:srgbClr val="FFFF00"/>
            </a:solidFill>
            <a:prstDash val="solid"/>
            <a:round/>
            <a:headEnd len="lg" w="lg" type="none"/>
            <a:tailEnd len="lg" w="lg" type="none"/>
          </a:ln>
        </p:spPr>
      </p:cxnSp>
      <p:cxnSp>
        <p:nvCxnSpPr>
          <p:cNvPr id="483" name="Shape 483"/>
          <p:cNvCxnSpPr/>
          <p:nvPr/>
        </p:nvCxnSpPr>
        <p:spPr>
          <a:xfrm>
            <a:off x="6197100" y="1031749"/>
            <a:ext cx="1743600" cy="2719500"/>
          </a:xfrm>
          <a:prstGeom prst="straightConnector1">
            <a:avLst/>
          </a:prstGeom>
          <a:noFill/>
          <a:ln cap="flat" cmpd="sng" w="28575">
            <a:solidFill>
              <a:srgbClr val="FFFF00"/>
            </a:solidFill>
            <a:prstDash val="solid"/>
            <a:round/>
            <a:headEnd len="lg" w="lg" type="none"/>
            <a:tailEnd len="lg" w="lg" type="none"/>
          </a:ln>
        </p:spPr>
      </p:cxnSp>
      <p:cxnSp>
        <p:nvCxnSpPr>
          <p:cNvPr id="484" name="Shape 484"/>
          <p:cNvCxnSpPr/>
          <p:nvPr/>
        </p:nvCxnSpPr>
        <p:spPr>
          <a:xfrm>
            <a:off x="6349500" y="955549"/>
            <a:ext cx="1769700" cy="2751000"/>
          </a:xfrm>
          <a:prstGeom prst="straightConnector1">
            <a:avLst/>
          </a:prstGeom>
          <a:noFill/>
          <a:ln cap="flat" cmpd="sng" w="28575">
            <a:solidFill>
              <a:srgbClr val="FFFF00"/>
            </a:solidFill>
            <a:prstDash val="solid"/>
            <a:round/>
            <a:headEnd len="lg" w="lg" type="none"/>
            <a:tailEnd len="lg" w="lg" type="none"/>
          </a:ln>
        </p:spPr>
      </p:cxnSp>
      <p:cxnSp>
        <p:nvCxnSpPr>
          <p:cNvPr id="485" name="Shape 485"/>
          <p:cNvCxnSpPr/>
          <p:nvPr/>
        </p:nvCxnSpPr>
        <p:spPr>
          <a:xfrm>
            <a:off x="6689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86" name="Shape 486"/>
          <p:cNvCxnSpPr/>
          <p:nvPr/>
        </p:nvCxnSpPr>
        <p:spPr>
          <a:xfrm>
            <a:off x="6842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87" name="Shape 487"/>
          <p:cNvCxnSpPr/>
          <p:nvPr/>
        </p:nvCxnSpPr>
        <p:spPr>
          <a:xfrm>
            <a:off x="69947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88" name="Shape 488"/>
          <p:cNvCxnSpPr/>
          <p:nvPr/>
        </p:nvCxnSpPr>
        <p:spPr>
          <a:xfrm>
            <a:off x="71471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89" name="Shape 489"/>
          <p:cNvCxnSpPr/>
          <p:nvPr/>
        </p:nvCxnSpPr>
        <p:spPr>
          <a:xfrm>
            <a:off x="72995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90" name="Shape 490"/>
          <p:cNvCxnSpPr/>
          <p:nvPr/>
        </p:nvCxnSpPr>
        <p:spPr>
          <a:xfrm>
            <a:off x="7451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91" name="Shape 491"/>
          <p:cNvCxnSpPr/>
          <p:nvPr/>
        </p:nvCxnSpPr>
        <p:spPr>
          <a:xfrm>
            <a:off x="7604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92" name="Shape 492"/>
          <p:cNvCxnSpPr/>
          <p:nvPr/>
        </p:nvCxnSpPr>
        <p:spPr>
          <a:xfrm>
            <a:off x="77567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93" name="Shape 493"/>
          <p:cNvCxnSpPr/>
          <p:nvPr/>
        </p:nvCxnSpPr>
        <p:spPr>
          <a:xfrm>
            <a:off x="79091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94" name="Shape 494"/>
          <p:cNvCxnSpPr/>
          <p:nvPr/>
        </p:nvCxnSpPr>
        <p:spPr>
          <a:xfrm>
            <a:off x="80615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95" name="Shape 495"/>
          <p:cNvCxnSpPr/>
          <p:nvPr/>
        </p:nvCxnSpPr>
        <p:spPr>
          <a:xfrm>
            <a:off x="8213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96" name="Shape 496"/>
          <p:cNvCxnSpPr/>
          <p:nvPr/>
        </p:nvCxnSpPr>
        <p:spPr>
          <a:xfrm>
            <a:off x="8366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497" name="Shape 497"/>
          <p:cNvCxnSpPr/>
          <p:nvPr/>
        </p:nvCxnSpPr>
        <p:spPr>
          <a:xfrm>
            <a:off x="8518737" y="975350"/>
            <a:ext cx="106200" cy="2835300"/>
          </a:xfrm>
          <a:prstGeom prst="straightConnector1">
            <a:avLst/>
          </a:prstGeom>
          <a:noFill/>
          <a:ln cap="flat" cmpd="sng" w="28575">
            <a:solidFill>
              <a:srgbClr val="F9CB9C"/>
            </a:solidFill>
            <a:prstDash val="solid"/>
            <a:round/>
            <a:headEnd len="lg" w="lg" type="none"/>
            <a:tailEnd len="lg" w="lg" type="none"/>
          </a:ln>
        </p:spPr>
      </p:cxnSp>
      <p:sp>
        <p:nvSpPr>
          <p:cNvPr id="498" name="Shape 498"/>
          <p:cNvSpPr/>
          <p:nvPr/>
        </p:nvSpPr>
        <p:spPr>
          <a:xfrm>
            <a:off x="7424525" y="34764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99" name="Shape 499"/>
          <p:cNvSpPr/>
          <p:nvPr/>
        </p:nvSpPr>
        <p:spPr>
          <a:xfrm>
            <a:off x="5985600" y="38235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0" name="Shape 500"/>
          <p:cNvSpPr txBox="1"/>
          <p:nvPr/>
        </p:nvSpPr>
        <p:spPr>
          <a:xfrm>
            <a:off x="4977900" y="5578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501" name="Shape 501"/>
          <p:cNvSpPr txBox="1"/>
          <p:nvPr/>
        </p:nvSpPr>
        <p:spPr>
          <a:xfrm>
            <a:off x="7416100" y="339500"/>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sp>
        <p:nvSpPr>
          <p:cNvPr id="502" name="Shape 50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nvSpPr>
        <p:spPr>
          <a:xfrm>
            <a:off x="6019250" y="30489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508" name="Shape 50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509" name="Shape 509"/>
          <p:cNvSpPr/>
          <p:nvPr/>
        </p:nvSpPr>
        <p:spPr>
          <a:xfrm>
            <a:off x="6638375" y="6866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0" name="Shape 510"/>
          <p:cNvSpPr/>
          <p:nvPr/>
        </p:nvSpPr>
        <p:spPr>
          <a:xfrm rot="-1719710">
            <a:off x="4571800" y="10714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11" name="Shape 511"/>
          <p:cNvCxnSpPr>
            <a:stCxn id="510" idx="2"/>
          </p:cNvCxnSpPr>
          <p:nvPr/>
        </p:nvCxnSpPr>
        <p:spPr>
          <a:xfrm>
            <a:off x="5587500" y="1336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512" name="Shape 512"/>
          <p:cNvCxnSpPr/>
          <p:nvPr/>
        </p:nvCxnSpPr>
        <p:spPr>
          <a:xfrm>
            <a:off x="5435100" y="14127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513" name="Shape 513"/>
          <p:cNvCxnSpPr/>
          <p:nvPr/>
        </p:nvCxnSpPr>
        <p:spPr>
          <a:xfrm>
            <a:off x="5282700" y="14889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514" name="Shape 514"/>
          <p:cNvCxnSpPr/>
          <p:nvPr/>
        </p:nvCxnSpPr>
        <p:spPr>
          <a:xfrm>
            <a:off x="5130300" y="1565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515" name="Shape 515"/>
          <p:cNvCxnSpPr/>
          <p:nvPr/>
        </p:nvCxnSpPr>
        <p:spPr>
          <a:xfrm>
            <a:off x="4977900" y="1641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516" name="Shape 516"/>
          <p:cNvCxnSpPr/>
          <p:nvPr/>
        </p:nvCxnSpPr>
        <p:spPr>
          <a:xfrm>
            <a:off x="4825500" y="17175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517" name="Shape 517"/>
          <p:cNvCxnSpPr/>
          <p:nvPr/>
        </p:nvCxnSpPr>
        <p:spPr>
          <a:xfrm>
            <a:off x="5739900" y="12603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518" name="Shape 518"/>
          <p:cNvCxnSpPr/>
          <p:nvPr/>
        </p:nvCxnSpPr>
        <p:spPr>
          <a:xfrm>
            <a:off x="5892300" y="1184149"/>
            <a:ext cx="1639800" cy="2563200"/>
          </a:xfrm>
          <a:prstGeom prst="straightConnector1">
            <a:avLst/>
          </a:prstGeom>
          <a:noFill/>
          <a:ln cap="flat" cmpd="sng" w="28575">
            <a:solidFill>
              <a:srgbClr val="FFFF00"/>
            </a:solidFill>
            <a:prstDash val="solid"/>
            <a:round/>
            <a:headEnd len="lg" w="lg" type="none"/>
            <a:tailEnd len="lg" w="lg" type="none"/>
          </a:ln>
        </p:spPr>
      </p:cxnSp>
      <p:cxnSp>
        <p:nvCxnSpPr>
          <p:cNvPr id="519" name="Shape 519"/>
          <p:cNvCxnSpPr/>
          <p:nvPr/>
        </p:nvCxnSpPr>
        <p:spPr>
          <a:xfrm>
            <a:off x="6044700" y="1107949"/>
            <a:ext cx="1702800" cy="2673000"/>
          </a:xfrm>
          <a:prstGeom prst="straightConnector1">
            <a:avLst/>
          </a:prstGeom>
          <a:noFill/>
          <a:ln cap="flat" cmpd="sng" w="28575">
            <a:solidFill>
              <a:srgbClr val="FFFF00"/>
            </a:solidFill>
            <a:prstDash val="solid"/>
            <a:round/>
            <a:headEnd len="lg" w="lg" type="none"/>
            <a:tailEnd len="lg" w="lg" type="none"/>
          </a:ln>
        </p:spPr>
      </p:cxnSp>
      <p:cxnSp>
        <p:nvCxnSpPr>
          <p:cNvPr id="520" name="Shape 520"/>
          <p:cNvCxnSpPr/>
          <p:nvPr/>
        </p:nvCxnSpPr>
        <p:spPr>
          <a:xfrm>
            <a:off x="6197100" y="1031749"/>
            <a:ext cx="1743600" cy="2719500"/>
          </a:xfrm>
          <a:prstGeom prst="straightConnector1">
            <a:avLst/>
          </a:prstGeom>
          <a:noFill/>
          <a:ln cap="flat" cmpd="sng" w="28575">
            <a:solidFill>
              <a:srgbClr val="FFFF00"/>
            </a:solidFill>
            <a:prstDash val="solid"/>
            <a:round/>
            <a:headEnd len="lg" w="lg" type="none"/>
            <a:tailEnd len="lg" w="lg" type="none"/>
          </a:ln>
        </p:spPr>
      </p:cxnSp>
      <p:cxnSp>
        <p:nvCxnSpPr>
          <p:cNvPr id="521" name="Shape 521"/>
          <p:cNvCxnSpPr/>
          <p:nvPr/>
        </p:nvCxnSpPr>
        <p:spPr>
          <a:xfrm>
            <a:off x="6349500" y="955549"/>
            <a:ext cx="1769700" cy="2751000"/>
          </a:xfrm>
          <a:prstGeom prst="straightConnector1">
            <a:avLst/>
          </a:prstGeom>
          <a:noFill/>
          <a:ln cap="flat" cmpd="sng" w="28575">
            <a:solidFill>
              <a:srgbClr val="FFFF00"/>
            </a:solidFill>
            <a:prstDash val="solid"/>
            <a:round/>
            <a:headEnd len="lg" w="lg" type="none"/>
            <a:tailEnd len="lg" w="lg" type="none"/>
          </a:ln>
        </p:spPr>
      </p:cxnSp>
      <p:cxnSp>
        <p:nvCxnSpPr>
          <p:cNvPr id="522" name="Shape 522"/>
          <p:cNvCxnSpPr/>
          <p:nvPr/>
        </p:nvCxnSpPr>
        <p:spPr>
          <a:xfrm>
            <a:off x="6689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23" name="Shape 523"/>
          <p:cNvCxnSpPr/>
          <p:nvPr/>
        </p:nvCxnSpPr>
        <p:spPr>
          <a:xfrm>
            <a:off x="6842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24" name="Shape 524"/>
          <p:cNvCxnSpPr/>
          <p:nvPr/>
        </p:nvCxnSpPr>
        <p:spPr>
          <a:xfrm>
            <a:off x="69947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25" name="Shape 525"/>
          <p:cNvCxnSpPr/>
          <p:nvPr/>
        </p:nvCxnSpPr>
        <p:spPr>
          <a:xfrm>
            <a:off x="71471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26" name="Shape 526"/>
          <p:cNvCxnSpPr/>
          <p:nvPr/>
        </p:nvCxnSpPr>
        <p:spPr>
          <a:xfrm>
            <a:off x="72995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27" name="Shape 527"/>
          <p:cNvCxnSpPr/>
          <p:nvPr/>
        </p:nvCxnSpPr>
        <p:spPr>
          <a:xfrm>
            <a:off x="7451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28" name="Shape 528"/>
          <p:cNvCxnSpPr/>
          <p:nvPr/>
        </p:nvCxnSpPr>
        <p:spPr>
          <a:xfrm>
            <a:off x="7604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29" name="Shape 529"/>
          <p:cNvCxnSpPr/>
          <p:nvPr/>
        </p:nvCxnSpPr>
        <p:spPr>
          <a:xfrm>
            <a:off x="77567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30" name="Shape 530"/>
          <p:cNvCxnSpPr/>
          <p:nvPr/>
        </p:nvCxnSpPr>
        <p:spPr>
          <a:xfrm>
            <a:off x="79091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31" name="Shape 531"/>
          <p:cNvCxnSpPr/>
          <p:nvPr/>
        </p:nvCxnSpPr>
        <p:spPr>
          <a:xfrm>
            <a:off x="80615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32" name="Shape 532"/>
          <p:cNvCxnSpPr/>
          <p:nvPr/>
        </p:nvCxnSpPr>
        <p:spPr>
          <a:xfrm>
            <a:off x="82139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33" name="Shape 533"/>
          <p:cNvCxnSpPr/>
          <p:nvPr/>
        </p:nvCxnSpPr>
        <p:spPr>
          <a:xfrm>
            <a:off x="8366337" y="975350"/>
            <a:ext cx="106200" cy="2835300"/>
          </a:xfrm>
          <a:prstGeom prst="straightConnector1">
            <a:avLst/>
          </a:prstGeom>
          <a:noFill/>
          <a:ln cap="flat" cmpd="sng" w="28575">
            <a:solidFill>
              <a:srgbClr val="F9CB9C"/>
            </a:solidFill>
            <a:prstDash val="solid"/>
            <a:round/>
            <a:headEnd len="lg" w="lg" type="none"/>
            <a:tailEnd len="lg" w="lg" type="none"/>
          </a:ln>
        </p:spPr>
      </p:cxnSp>
      <p:cxnSp>
        <p:nvCxnSpPr>
          <p:cNvPr id="534" name="Shape 534"/>
          <p:cNvCxnSpPr/>
          <p:nvPr/>
        </p:nvCxnSpPr>
        <p:spPr>
          <a:xfrm>
            <a:off x="8518737" y="975350"/>
            <a:ext cx="106200" cy="2835300"/>
          </a:xfrm>
          <a:prstGeom prst="straightConnector1">
            <a:avLst/>
          </a:prstGeom>
          <a:noFill/>
          <a:ln cap="flat" cmpd="sng" w="28575">
            <a:solidFill>
              <a:srgbClr val="F9CB9C"/>
            </a:solidFill>
            <a:prstDash val="solid"/>
            <a:round/>
            <a:headEnd len="lg" w="lg" type="none"/>
            <a:tailEnd len="lg" w="lg" type="none"/>
          </a:ln>
        </p:spPr>
      </p:cxnSp>
      <p:sp>
        <p:nvSpPr>
          <p:cNvPr id="535" name="Shape 535"/>
          <p:cNvSpPr/>
          <p:nvPr/>
        </p:nvSpPr>
        <p:spPr>
          <a:xfrm>
            <a:off x="7424525" y="34764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6" name="Shape 536"/>
          <p:cNvSpPr/>
          <p:nvPr/>
        </p:nvSpPr>
        <p:spPr>
          <a:xfrm>
            <a:off x="5985600" y="38235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37" name="Shape 537"/>
          <p:cNvSpPr txBox="1"/>
          <p:nvPr/>
        </p:nvSpPr>
        <p:spPr>
          <a:xfrm>
            <a:off x="4977900" y="5578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538" name="Shape 538"/>
          <p:cNvSpPr txBox="1"/>
          <p:nvPr/>
        </p:nvSpPr>
        <p:spPr>
          <a:xfrm>
            <a:off x="7416100" y="339500"/>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sp>
        <p:nvSpPr>
          <p:cNvPr id="539" name="Shape 5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cxnSp>
        <p:nvCxnSpPr>
          <p:cNvPr id="540" name="Shape 540"/>
          <p:cNvCxnSpPr/>
          <p:nvPr/>
        </p:nvCxnSpPr>
        <p:spPr>
          <a:xfrm flipH="1" rot="10800000">
            <a:off x="4374375" y="3143525"/>
            <a:ext cx="4425600" cy="4800"/>
          </a:xfrm>
          <a:prstGeom prst="straightConnector1">
            <a:avLst/>
          </a:prstGeom>
          <a:noFill/>
          <a:ln cap="flat" cmpd="sng" w="28575">
            <a:solidFill>
              <a:schemeClr val="dk2"/>
            </a:solidFill>
            <a:prstDash val="dash"/>
            <a:round/>
            <a:headEnd len="lg" w="lg" type="none"/>
            <a:tailEnd len="lg" w="lg"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sp>
        <p:nvSpPr>
          <p:cNvPr id="545" name="Shape 545"/>
          <p:cNvSpPr txBox="1"/>
          <p:nvPr/>
        </p:nvSpPr>
        <p:spPr>
          <a:xfrm>
            <a:off x="6019250" y="30489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546" name="Shape 54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547" name="Shape 547"/>
          <p:cNvSpPr/>
          <p:nvPr/>
        </p:nvSpPr>
        <p:spPr>
          <a:xfrm>
            <a:off x="6638375" y="6866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8" name="Shape 548"/>
          <p:cNvSpPr/>
          <p:nvPr/>
        </p:nvSpPr>
        <p:spPr>
          <a:xfrm rot="-1719710">
            <a:off x="4571800" y="10714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49" name="Shape 549"/>
          <p:cNvSpPr/>
          <p:nvPr/>
        </p:nvSpPr>
        <p:spPr>
          <a:xfrm>
            <a:off x="5985600" y="38235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50" name="Shape 550"/>
          <p:cNvCxnSpPr/>
          <p:nvPr/>
        </p:nvCxnSpPr>
        <p:spPr>
          <a:xfrm>
            <a:off x="6044700" y="1107949"/>
            <a:ext cx="1702800" cy="2673000"/>
          </a:xfrm>
          <a:prstGeom prst="straightConnector1">
            <a:avLst/>
          </a:prstGeom>
          <a:noFill/>
          <a:ln cap="flat" cmpd="sng" w="28575">
            <a:solidFill>
              <a:srgbClr val="FFFF00"/>
            </a:solidFill>
            <a:prstDash val="solid"/>
            <a:round/>
            <a:headEnd len="lg" w="lg" type="none"/>
            <a:tailEnd len="lg" w="lg" type="none"/>
          </a:ln>
        </p:spPr>
      </p:cxnSp>
      <p:cxnSp>
        <p:nvCxnSpPr>
          <p:cNvPr id="551" name="Shape 551"/>
          <p:cNvCxnSpPr/>
          <p:nvPr/>
        </p:nvCxnSpPr>
        <p:spPr>
          <a:xfrm>
            <a:off x="7451937" y="975350"/>
            <a:ext cx="106200" cy="2835300"/>
          </a:xfrm>
          <a:prstGeom prst="straightConnector1">
            <a:avLst/>
          </a:prstGeom>
          <a:noFill/>
          <a:ln cap="flat" cmpd="sng" w="28575">
            <a:solidFill>
              <a:srgbClr val="F9CB9C"/>
            </a:solidFill>
            <a:prstDash val="solid"/>
            <a:round/>
            <a:headEnd len="lg" w="lg" type="none"/>
            <a:tailEnd len="lg" w="lg" type="none"/>
          </a:ln>
        </p:spPr>
      </p:cxnSp>
      <p:sp>
        <p:nvSpPr>
          <p:cNvPr id="552" name="Shape 552"/>
          <p:cNvSpPr/>
          <p:nvPr/>
        </p:nvSpPr>
        <p:spPr>
          <a:xfrm>
            <a:off x="7424525" y="34764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3" name="Shape 553"/>
          <p:cNvSpPr txBox="1"/>
          <p:nvPr/>
        </p:nvSpPr>
        <p:spPr>
          <a:xfrm>
            <a:off x="7524200" y="34135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554" name="Shape 554"/>
          <p:cNvSpPr/>
          <p:nvPr/>
        </p:nvSpPr>
        <p:spPr>
          <a:xfrm>
            <a:off x="7513250" y="34346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55" name="Shape 555"/>
          <p:cNvSpPr txBox="1"/>
          <p:nvPr/>
        </p:nvSpPr>
        <p:spPr>
          <a:xfrm>
            <a:off x="4977900" y="557825"/>
            <a:ext cx="897000" cy="347100"/>
          </a:xfrm>
          <a:prstGeom prst="rect">
            <a:avLst/>
          </a:prstGeom>
          <a:noFill/>
          <a:ln>
            <a:noFill/>
          </a:ln>
        </p:spPr>
        <p:txBody>
          <a:bodyPr anchorCtr="0" anchor="t" bIns="91425" lIns="91425" rIns="91425" tIns="91425">
            <a:noAutofit/>
          </a:bodyPr>
          <a:lstStyle/>
          <a:p>
            <a:pPr lvl="0" rtl="0">
              <a:spcBef>
                <a:spcPts val="0"/>
              </a:spcBef>
              <a:buNone/>
            </a:pPr>
            <a:r>
              <a:rPr lang="en"/>
              <a:t>projector</a:t>
            </a:r>
          </a:p>
        </p:txBody>
      </p:sp>
      <p:sp>
        <p:nvSpPr>
          <p:cNvPr id="556" name="Shape 556"/>
          <p:cNvSpPr txBox="1"/>
          <p:nvPr/>
        </p:nvSpPr>
        <p:spPr>
          <a:xfrm>
            <a:off x="7416100" y="339500"/>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sp>
        <p:nvSpPr>
          <p:cNvPr id="557" name="Shape 5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cxnSp>
        <p:nvCxnSpPr>
          <p:cNvPr id="558" name="Shape 558"/>
          <p:cNvCxnSpPr/>
          <p:nvPr/>
        </p:nvCxnSpPr>
        <p:spPr>
          <a:xfrm flipH="1" rot="10800000">
            <a:off x="4374375" y="3143525"/>
            <a:ext cx="4425600" cy="4800"/>
          </a:xfrm>
          <a:prstGeom prst="straightConnector1">
            <a:avLst/>
          </a:prstGeom>
          <a:noFill/>
          <a:ln cap="flat" cmpd="sng" w="28575">
            <a:solidFill>
              <a:schemeClr val="dk2"/>
            </a:solidFill>
            <a:prstDash val="dash"/>
            <a:round/>
            <a:headEnd len="lg" w="lg" type="none"/>
            <a:tailEnd len="lg" w="lg"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2" name="Shape 562"/>
        <p:cNvGrpSpPr/>
        <p:nvPr/>
      </p:nvGrpSpPr>
      <p:grpSpPr>
        <a:xfrm>
          <a:off x="0" y="0"/>
          <a:ext cx="0" cy="0"/>
          <a:chOff x="0" y="0"/>
          <a:chExt cx="0" cy="0"/>
        </a:xfrm>
      </p:grpSpPr>
      <p:sp>
        <p:nvSpPr>
          <p:cNvPr id="563" name="Shape 563"/>
          <p:cNvSpPr txBox="1"/>
          <p:nvPr>
            <p:ph type="title"/>
          </p:nvPr>
        </p:nvSpPr>
        <p:spPr>
          <a:xfrm>
            <a:off x="311700" y="445025"/>
            <a:ext cx="34965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564" name="Shape 564"/>
          <p:cNvSpPr txBox="1"/>
          <p:nvPr/>
        </p:nvSpPr>
        <p:spPr>
          <a:xfrm>
            <a:off x="6019250" y="30489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565" name="Shape 565"/>
          <p:cNvSpPr/>
          <p:nvPr/>
        </p:nvSpPr>
        <p:spPr>
          <a:xfrm>
            <a:off x="6638375" y="6866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66" name="Shape 566"/>
          <p:cNvSpPr/>
          <p:nvPr/>
        </p:nvSpPr>
        <p:spPr>
          <a:xfrm rot="-1719710">
            <a:off x="4571800" y="10714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67" name="Shape 567"/>
          <p:cNvCxnSpPr/>
          <p:nvPr/>
        </p:nvCxnSpPr>
        <p:spPr>
          <a:xfrm flipH="1" rot="10800000">
            <a:off x="4374375" y="3143525"/>
            <a:ext cx="4425600" cy="4800"/>
          </a:xfrm>
          <a:prstGeom prst="straightConnector1">
            <a:avLst/>
          </a:prstGeom>
          <a:noFill/>
          <a:ln cap="flat" cmpd="sng" w="28575">
            <a:solidFill>
              <a:schemeClr val="dk2"/>
            </a:solidFill>
            <a:prstDash val="dash"/>
            <a:round/>
            <a:headEnd len="lg" w="lg" type="none"/>
            <a:tailEnd len="lg" w="lg" type="none"/>
          </a:ln>
        </p:spPr>
      </p:cxnSp>
      <p:sp>
        <p:nvSpPr>
          <p:cNvPr id="568" name="Shape 568"/>
          <p:cNvSpPr/>
          <p:nvPr/>
        </p:nvSpPr>
        <p:spPr>
          <a:xfrm>
            <a:off x="5985600" y="38235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569" name="Shape 569"/>
          <p:cNvCxnSpPr/>
          <p:nvPr/>
        </p:nvCxnSpPr>
        <p:spPr>
          <a:xfrm>
            <a:off x="6044700" y="1107949"/>
            <a:ext cx="1702800" cy="2673000"/>
          </a:xfrm>
          <a:prstGeom prst="straightConnector1">
            <a:avLst/>
          </a:prstGeom>
          <a:noFill/>
          <a:ln cap="flat" cmpd="sng" w="28575">
            <a:solidFill>
              <a:srgbClr val="FFFF00"/>
            </a:solidFill>
            <a:prstDash val="solid"/>
            <a:round/>
            <a:headEnd len="lg" w="lg" type="none"/>
            <a:tailEnd len="lg" w="lg" type="none"/>
          </a:ln>
        </p:spPr>
      </p:cxnSp>
      <p:cxnSp>
        <p:nvCxnSpPr>
          <p:cNvPr id="570" name="Shape 570"/>
          <p:cNvCxnSpPr/>
          <p:nvPr/>
        </p:nvCxnSpPr>
        <p:spPr>
          <a:xfrm>
            <a:off x="7451937" y="975350"/>
            <a:ext cx="106200" cy="2835300"/>
          </a:xfrm>
          <a:prstGeom prst="straightConnector1">
            <a:avLst/>
          </a:prstGeom>
          <a:noFill/>
          <a:ln cap="flat" cmpd="sng" w="28575">
            <a:solidFill>
              <a:srgbClr val="F9CB9C"/>
            </a:solidFill>
            <a:prstDash val="solid"/>
            <a:round/>
            <a:headEnd len="lg" w="lg" type="none"/>
            <a:tailEnd len="lg" w="lg" type="none"/>
          </a:ln>
        </p:spPr>
      </p:cxnSp>
      <p:sp>
        <p:nvSpPr>
          <p:cNvPr id="571" name="Shape 571"/>
          <p:cNvSpPr/>
          <p:nvPr/>
        </p:nvSpPr>
        <p:spPr>
          <a:xfrm>
            <a:off x="7424525" y="34764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2" name="Shape 572"/>
          <p:cNvSpPr txBox="1"/>
          <p:nvPr/>
        </p:nvSpPr>
        <p:spPr>
          <a:xfrm>
            <a:off x="7524200" y="34135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573" name="Shape 573"/>
          <p:cNvSpPr/>
          <p:nvPr/>
        </p:nvSpPr>
        <p:spPr>
          <a:xfrm>
            <a:off x="7513250" y="34346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4" name="Shape 574"/>
          <p:cNvSpPr txBox="1"/>
          <p:nvPr/>
        </p:nvSpPr>
        <p:spPr>
          <a:xfrm>
            <a:off x="7071925" y="30673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C</a:t>
            </a:r>
          </a:p>
        </p:txBody>
      </p:sp>
      <p:sp>
        <p:nvSpPr>
          <p:cNvPr id="575" name="Shape 575"/>
          <p:cNvSpPr txBox="1"/>
          <p:nvPr/>
        </p:nvSpPr>
        <p:spPr>
          <a:xfrm>
            <a:off x="7496475" y="30673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D</a:t>
            </a:r>
          </a:p>
        </p:txBody>
      </p:sp>
      <p:sp>
        <p:nvSpPr>
          <p:cNvPr id="576" name="Shape 576"/>
          <p:cNvSpPr/>
          <p:nvPr/>
        </p:nvSpPr>
        <p:spPr>
          <a:xfrm>
            <a:off x="7284650" y="3097800"/>
            <a:ext cx="91500" cy="104400"/>
          </a:xfrm>
          <a:prstGeom prst="ellipse">
            <a:avLst/>
          </a:prstGeom>
          <a:solidFill>
            <a:srgbClr val="00FF00"/>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7" name="Shape 577"/>
          <p:cNvSpPr/>
          <p:nvPr/>
        </p:nvSpPr>
        <p:spPr>
          <a:xfrm>
            <a:off x="7504862" y="3097800"/>
            <a:ext cx="91500" cy="104400"/>
          </a:xfrm>
          <a:prstGeom prst="ellipse">
            <a:avLst/>
          </a:prstGeom>
          <a:solidFill>
            <a:srgbClr val="00FF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8" name="Shape 578"/>
          <p:cNvSpPr txBox="1"/>
          <p:nvPr/>
        </p:nvSpPr>
        <p:spPr>
          <a:xfrm>
            <a:off x="4977900" y="557825"/>
            <a:ext cx="897000" cy="347100"/>
          </a:xfrm>
          <a:prstGeom prst="rect">
            <a:avLst/>
          </a:prstGeom>
          <a:noFill/>
          <a:ln>
            <a:noFill/>
          </a:ln>
        </p:spPr>
        <p:txBody>
          <a:bodyPr anchorCtr="0" anchor="t" bIns="91425" lIns="91425" rIns="91425" tIns="91425">
            <a:noAutofit/>
          </a:bodyPr>
          <a:lstStyle/>
          <a:p>
            <a:pPr lvl="0" rtl="0">
              <a:spcBef>
                <a:spcPts val="0"/>
              </a:spcBef>
              <a:buNone/>
            </a:pPr>
            <a:r>
              <a:rPr lang="en"/>
              <a:t>projector</a:t>
            </a:r>
          </a:p>
        </p:txBody>
      </p:sp>
      <p:sp>
        <p:nvSpPr>
          <p:cNvPr id="579" name="Shape 579"/>
          <p:cNvSpPr txBox="1"/>
          <p:nvPr/>
        </p:nvSpPr>
        <p:spPr>
          <a:xfrm>
            <a:off x="7416100" y="339500"/>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sp>
        <p:nvSpPr>
          <p:cNvPr id="580" name="Shape 58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75" name="Shape 75"/>
        <p:cNvGrpSpPr/>
        <p:nvPr/>
      </p:nvGrpSpPr>
      <p:grpSpPr>
        <a:xfrm>
          <a:off x="0" y="0"/>
          <a:ext cx="0" cy="0"/>
          <a:chOff x="0" y="0"/>
          <a:chExt cx="0" cy="0"/>
        </a:xfrm>
      </p:grpSpPr>
      <p:sp>
        <p:nvSpPr>
          <p:cNvPr id="76" name="Shape 7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77" name="Shape 77" title="2 inspection">
            <a:hlinkClick r:id="rId3"/>
          </p:cNvPr>
          <p:cNvSpPr/>
          <p:nvPr/>
        </p:nvSpPr>
        <p:spPr>
          <a:xfrm>
            <a:off x="1143000" y="0"/>
            <a:ext cx="6858008" cy="5143500"/>
          </a:xfrm>
          <a:prstGeom prst="rect">
            <a:avLst/>
          </a:prstGeom>
          <a:blipFill>
            <a:blip r:embed="rId4">
              <a:alphaModFix/>
            </a:blip>
            <a:stretch>
              <a:fillRect/>
            </a:stretch>
          </a:blipFill>
          <a:ln>
            <a:noFill/>
          </a:ln>
        </p:spPr>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4" name="Shape 584"/>
        <p:cNvGrpSpPr/>
        <p:nvPr/>
      </p:nvGrpSpPr>
      <p:grpSpPr>
        <a:xfrm>
          <a:off x="0" y="0"/>
          <a:ext cx="0" cy="0"/>
          <a:chOff x="0" y="0"/>
          <a:chExt cx="0" cy="0"/>
        </a:xfrm>
      </p:grpSpPr>
      <p:pic>
        <p:nvPicPr>
          <p:cNvPr descr="save image" id="585" name="Shape 585"/>
          <p:cNvPicPr preferRelativeResize="0"/>
          <p:nvPr/>
        </p:nvPicPr>
        <p:blipFill>
          <a:blip r:embed="rId3">
            <a:alphaModFix/>
          </a:blip>
          <a:stretch>
            <a:fillRect/>
          </a:stretch>
        </p:blipFill>
        <p:spPr>
          <a:xfrm>
            <a:off x="3434762" y="1893200"/>
            <a:ext cx="2274474" cy="2735149"/>
          </a:xfrm>
          <a:prstGeom prst="rect">
            <a:avLst/>
          </a:prstGeom>
          <a:noFill/>
          <a:ln>
            <a:noFill/>
          </a:ln>
        </p:spPr>
      </p:pic>
      <p:sp>
        <p:nvSpPr>
          <p:cNvPr id="586" name="Shape 586"/>
          <p:cNvSpPr txBox="1"/>
          <p:nvPr>
            <p:ph type="title"/>
          </p:nvPr>
        </p:nvSpPr>
        <p:spPr>
          <a:xfrm>
            <a:off x="311700" y="445025"/>
            <a:ext cx="8520600" cy="572700"/>
          </a:xfrm>
          <a:prstGeom prst="rect">
            <a:avLst/>
          </a:prstGeom>
        </p:spPr>
        <p:txBody>
          <a:bodyPr anchorCtr="0" anchor="b" bIns="91425" lIns="91425" rIns="91425" tIns="91425">
            <a:noAutofit/>
          </a:bodyPr>
          <a:lstStyle/>
          <a:p>
            <a:pPr lvl="0" rtl="0">
              <a:spcBef>
                <a:spcPts val="0"/>
              </a:spcBef>
              <a:buNone/>
            </a:pPr>
            <a:r>
              <a:rPr lang="en"/>
              <a:t>Phase Profilometry</a:t>
            </a:r>
          </a:p>
        </p:txBody>
      </p:sp>
      <p:cxnSp>
        <p:nvCxnSpPr>
          <p:cNvPr id="587" name="Shape 587"/>
          <p:cNvCxnSpPr/>
          <p:nvPr/>
        </p:nvCxnSpPr>
        <p:spPr>
          <a:xfrm flipH="1" rot="10800000">
            <a:off x="3434775" y="2561850"/>
            <a:ext cx="1057200" cy="2100"/>
          </a:xfrm>
          <a:prstGeom prst="straightConnector1">
            <a:avLst/>
          </a:prstGeom>
          <a:noFill/>
          <a:ln cap="flat" cmpd="sng" w="28575">
            <a:solidFill>
              <a:schemeClr val="dk2"/>
            </a:solidFill>
            <a:prstDash val="solid"/>
            <a:round/>
            <a:headEnd len="lg" w="lg" type="none"/>
            <a:tailEnd len="lg" w="lg" type="triangle"/>
          </a:ln>
        </p:spPr>
      </p:cxnSp>
      <p:cxnSp>
        <p:nvCxnSpPr>
          <p:cNvPr id="588" name="Shape 588"/>
          <p:cNvCxnSpPr/>
          <p:nvPr/>
        </p:nvCxnSpPr>
        <p:spPr>
          <a:xfrm flipH="1" rot="10800000">
            <a:off x="3434775" y="2003837"/>
            <a:ext cx="1443600" cy="8700"/>
          </a:xfrm>
          <a:prstGeom prst="straightConnector1">
            <a:avLst/>
          </a:prstGeom>
          <a:noFill/>
          <a:ln cap="flat" cmpd="sng" w="28575">
            <a:solidFill>
              <a:schemeClr val="dk2"/>
            </a:solidFill>
            <a:prstDash val="solid"/>
            <a:round/>
            <a:headEnd len="lg" w="lg" type="none"/>
            <a:tailEnd len="lg" w="lg" type="triangle"/>
          </a:ln>
        </p:spPr>
      </p:cxnSp>
      <p:cxnSp>
        <p:nvCxnSpPr>
          <p:cNvPr id="589" name="Shape 589"/>
          <p:cNvCxnSpPr/>
          <p:nvPr/>
        </p:nvCxnSpPr>
        <p:spPr>
          <a:xfrm>
            <a:off x="4893275" y="2011800"/>
            <a:ext cx="300" cy="951000"/>
          </a:xfrm>
          <a:prstGeom prst="straightConnector1">
            <a:avLst/>
          </a:prstGeom>
          <a:noFill/>
          <a:ln cap="flat" cmpd="sng" w="28575">
            <a:solidFill>
              <a:schemeClr val="dk2"/>
            </a:solidFill>
            <a:prstDash val="dash"/>
            <a:round/>
            <a:headEnd len="lg" w="lg" type="none"/>
            <a:tailEnd len="lg" w="lg" type="none"/>
          </a:ln>
        </p:spPr>
      </p:cxnSp>
      <p:cxnSp>
        <p:nvCxnSpPr>
          <p:cNvPr id="590" name="Shape 590"/>
          <p:cNvCxnSpPr/>
          <p:nvPr/>
        </p:nvCxnSpPr>
        <p:spPr>
          <a:xfrm>
            <a:off x="4462150" y="2591575"/>
            <a:ext cx="300" cy="356700"/>
          </a:xfrm>
          <a:prstGeom prst="straightConnector1">
            <a:avLst/>
          </a:prstGeom>
          <a:noFill/>
          <a:ln cap="flat" cmpd="sng" w="28575">
            <a:solidFill>
              <a:schemeClr val="dk2"/>
            </a:solidFill>
            <a:prstDash val="dash"/>
            <a:round/>
            <a:headEnd len="lg" w="lg" type="none"/>
            <a:tailEnd len="lg" w="lg" type="none"/>
          </a:ln>
        </p:spPr>
      </p:cxnSp>
      <p:sp>
        <p:nvSpPr>
          <p:cNvPr id="591" name="Shape 591"/>
          <p:cNvSpPr txBox="1"/>
          <p:nvPr/>
        </p:nvSpPr>
        <p:spPr>
          <a:xfrm>
            <a:off x="4159150" y="2022600"/>
            <a:ext cx="403800" cy="3768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dk2"/>
                </a:solidFill>
              </a:rPr>
              <a:t>x</a:t>
            </a:r>
          </a:p>
        </p:txBody>
      </p:sp>
      <p:sp>
        <p:nvSpPr>
          <p:cNvPr id="592" name="Shape 592"/>
          <p:cNvSpPr txBox="1"/>
          <p:nvPr/>
        </p:nvSpPr>
        <p:spPr>
          <a:xfrm>
            <a:off x="3847624" y="1320500"/>
            <a:ext cx="1586400" cy="572700"/>
          </a:xfrm>
          <a:prstGeom prst="rect">
            <a:avLst/>
          </a:prstGeom>
          <a:noFill/>
          <a:ln>
            <a:noFill/>
          </a:ln>
        </p:spPr>
        <p:txBody>
          <a:bodyPr anchorCtr="0" anchor="t" bIns="91425" lIns="91425" rIns="91425" tIns="91425">
            <a:noAutofit/>
          </a:bodyPr>
          <a:lstStyle/>
          <a:p>
            <a:pPr lvl="0" rtl="0">
              <a:spcBef>
                <a:spcPts val="0"/>
              </a:spcBef>
              <a:buNone/>
            </a:pPr>
            <a:r>
              <a:rPr lang="en" sz="2400">
                <a:solidFill>
                  <a:schemeClr val="dk2"/>
                </a:solidFill>
              </a:rPr>
              <a:t>x + s(x,y)</a:t>
            </a:r>
          </a:p>
        </p:txBody>
      </p:sp>
      <p:sp>
        <p:nvSpPr>
          <p:cNvPr id="593" name="Shape 59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7" name="Shape 597"/>
        <p:cNvGrpSpPr/>
        <p:nvPr/>
      </p:nvGrpSpPr>
      <p:grpSpPr>
        <a:xfrm>
          <a:off x="0" y="0"/>
          <a:ext cx="0" cy="0"/>
          <a:chOff x="0" y="0"/>
          <a:chExt cx="0" cy="0"/>
        </a:xfrm>
      </p:grpSpPr>
      <p:sp>
        <p:nvSpPr>
          <p:cNvPr id="598" name="Shape 598"/>
          <p:cNvSpPr txBox="1"/>
          <p:nvPr>
            <p:ph type="title"/>
          </p:nvPr>
        </p:nvSpPr>
        <p:spPr>
          <a:xfrm>
            <a:off x="311700" y="445025"/>
            <a:ext cx="34965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599" name="Shape 599"/>
          <p:cNvSpPr txBox="1"/>
          <p:nvPr/>
        </p:nvSpPr>
        <p:spPr>
          <a:xfrm>
            <a:off x="5054850" y="34692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600" name="Shape 600"/>
          <p:cNvSpPr/>
          <p:nvPr/>
        </p:nvSpPr>
        <p:spPr>
          <a:xfrm rot="-1719710">
            <a:off x="3607400" y="14917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1" name="Shape 601"/>
          <p:cNvSpPr txBox="1"/>
          <p:nvPr/>
        </p:nvSpPr>
        <p:spPr>
          <a:xfrm>
            <a:off x="6266800" y="865325"/>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cxnSp>
        <p:nvCxnSpPr>
          <p:cNvPr id="602" name="Shape 602"/>
          <p:cNvCxnSpPr/>
          <p:nvPr/>
        </p:nvCxnSpPr>
        <p:spPr>
          <a:xfrm flipH="1" rot="10800000">
            <a:off x="3409975" y="3563825"/>
            <a:ext cx="4425600" cy="4800"/>
          </a:xfrm>
          <a:prstGeom prst="straightConnector1">
            <a:avLst/>
          </a:prstGeom>
          <a:noFill/>
          <a:ln cap="flat" cmpd="sng" w="28575">
            <a:solidFill>
              <a:schemeClr val="dk2"/>
            </a:solidFill>
            <a:prstDash val="dash"/>
            <a:round/>
            <a:headEnd len="lg" w="lg" type="none"/>
            <a:tailEnd len="lg" w="lg" type="none"/>
          </a:ln>
        </p:spPr>
      </p:cxnSp>
      <p:sp>
        <p:nvSpPr>
          <p:cNvPr id="603" name="Shape 603"/>
          <p:cNvSpPr txBox="1"/>
          <p:nvPr/>
        </p:nvSpPr>
        <p:spPr>
          <a:xfrm>
            <a:off x="4013500" y="9781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604" name="Shape 604"/>
          <p:cNvSpPr/>
          <p:nvPr/>
        </p:nvSpPr>
        <p:spPr>
          <a:xfrm>
            <a:off x="5021200" y="42438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05" name="Shape 605"/>
          <p:cNvCxnSpPr/>
          <p:nvPr/>
        </p:nvCxnSpPr>
        <p:spPr>
          <a:xfrm>
            <a:off x="5080300" y="1528249"/>
            <a:ext cx="1702800" cy="2673000"/>
          </a:xfrm>
          <a:prstGeom prst="straightConnector1">
            <a:avLst/>
          </a:prstGeom>
          <a:noFill/>
          <a:ln cap="flat" cmpd="sng" w="76200">
            <a:solidFill>
              <a:srgbClr val="FF0000"/>
            </a:solidFill>
            <a:prstDash val="solid"/>
            <a:round/>
            <a:headEnd len="lg" w="lg" type="none"/>
            <a:tailEnd len="lg" w="lg" type="none"/>
          </a:ln>
        </p:spPr>
      </p:cxnSp>
      <p:cxnSp>
        <p:nvCxnSpPr>
          <p:cNvPr id="606" name="Shape 606"/>
          <p:cNvCxnSpPr/>
          <p:nvPr/>
        </p:nvCxnSpPr>
        <p:spPr>
          <a:xfrm>
            <a:off x="6487537" y="1395650"/>
            <a:ext cx="106200" cy="2835300"/>
          </a:xfrm>
          <a:prstGeom prst="straightConnector1">
            <a:avLst/>
          </a:prstGeom>
          <a:noFill/>
          <a:ln cap="flat" cmpd="sng" w="76200">
            <a:solidFill>
              <a:srgbClr val="FF0000"/>
            </a:solidFill>
            <a:prstDash val="solid"/>
            <a:round/>
            <a:headEnd len="lg" w="lg" type="none"/>
            <a:tailEnd len="lg" w="lg" type="none"/>
          </a:ln>
        </p:spPr>
      </p:cxnSp>
      <p:sp>
        <p:nvSpPr>
          <p:cNvPr id="607" name="Shape 607"/>
          <p:cNvSpPr/>
          <p:nvPr/>
        </p:nvSpPr>
        <p:spPr>
          <a:xfrm>
            <a:off x="6460125" y="38967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08" name="Shape 608"/>
          <p:cNvSpPr txBox="1"/>
          <p:nvPr/>
        </p:nvSpPr>
        <p:spPr>
          <a:xfrm>
            <a:off x="6559800" y="38338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609" name="Shape 609"/>
          <p:cNvSpPr/>
          <p:nvPr/>
        </p:nvSpPr>
        <p:spPr>
          <a:xfrm>
            <a:off x="6548850" y="38549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0" name="Shape 610"/>
          <p:cNvSpPr txBox="1"/>
          <p:nvPr/>
        </p:nvSpPr>
        <p:spPr>
          <a:xfrm>
            <a:off x="610752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C</a:t>
            </a:r>
          </a:p>
        </p:txBody>
      </p:sp>
      <p:sp>
        <p:nvSpPr>
          <p:cNvPr id="611" name="Shape 611"/>
          <p:cNvSpPr txBox="1"/>
          <p:nvPr/>
        </p:nvSpPr>
        <p:spPr>
          <a:xfrm>
            <a:off x="653207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D</a:t>
            </a:r>
          </a:p>
        </p:txBody>
      </p:sp>
      <p:cxnSp>
        <p:nvCxnSpPr>
          <p:cNvPr id="612" name="Shape 612"/>
          <p:cNvCxnSpPr/>
          <p:nvPr/>
        </p:nvCxnSpPr>
        <p:spPr>
          <a:xfrm flipH="1" rot="10800000">
            <a:off x="5080375" y="1480625"/>
            <a:ext cx="1420200" cy="21600"/>
          </a:xfrm>
          <a:prstGeom prst="straightConnector1">
            <a:avLst/>
          </a:prstGeom>
          <a:noFill/>
          <a:ln cap="flat" cmpd="sng" w="76200">
            <a:solidFill>
              <a:srgbClr val="FF0000"/>
            </a:solidFill>
            <a:prstDash val="solid"/>
            <a:round/>
            <a:headEnd len="lg" w="lg" type="none"/>
            <a:tailEnd len="lg" w="lg" type="none"/>
          </a:ln>
        </p:spPr>
      </p:cxnSp>
      <p:sp>
        <p:nvSpPr>
          <p:cNvPr id="613" name="Shape 613"/>
          <p:cNvSpPr/>
          <p:nvPr/>
        </p:nvSpPr>
        <p:spPr>
          <a:xfrm>
            <a:off x="5613450" y="11732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14" name="Shape 614"/>
          <p:cNvCxnSpPr/>
          <p:nvPr/>
        </p:nvCxnSpPr>
        <p:spPr>
          <a:xfrm flipH="1" rot="10800000">
            <a:off x="6373612" y="3565325"/>
            <a:ext cx="212400" cy="3300"/>
          </a:xfrm>
          <a:prstGeom prst="straightConnector1">
            <a:avLst/>
          </a:prstGeom>
          <a:noFill/>
          <a:ln cap="flat" cmpd="sng" w="76200">
            <a:solidFill>
              <a:srgbClr val="FF0000"/>
            </a:solidFill>
            <a:prstDash val="solid"/>
            <a:round/>
            <a:headEnd len="lg" w="lg" type="none"/>
            <a:tailEnd len="lg" w="lg" type="none"/>
          </a:ln>
        </p:spPr>
      </p:cxnSp>
      <p:sp>
        <p:nvSpPr>
          <p:cNvPr id="615" name="Shape 615"/>
          <p:cNvSpPr/>
          <p:nvPr/>
        </p:nvSpPr>
        <p:spPr>
          <a:xfrm>
            <a:off x="6320250" y="3518100"/>
            <a:ext cx="91500" cy="104400"/>
          </a:xfrm>
          <a:prstGeom prst="ellipse">
            <a:avLst/>
          </a:prstGeom>
          <a:solidFill>
            <a:srgbClr val="00FF00"/>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6" name="Shape 616"/>
          <p:cNvSpPr/>
          <p:nvPr/>
        </p:nvSpPr>
        <p:spPr>
          <a:xfrm>
            <a:off x="6540462" y="3518100"/>
            <a:ext cx="91500" cy="104400"/>
          </a:xfrm>
          <a:prstGeom prst="ellipse">
            <a:avLst/>
          </a:prstGeom>
          <a:solidFill>
            <a:srgbClr val="00FF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17" name="Shape 6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1" name="Shape 621"/>
        <p:cNvGrpSpPr/>
        <p:nvPr/>
      </p:nvGrpSpPr>
      <p:grpSpPr>
        <a:xfrm>
          <a:off x="0" y="0"/>
          <a:ext cx="0" cy="0"/>
          <a:chOff x="0" y="0"/>
          <a:chExt cx="0" cy="0"/>
        </a:xfrm>
      </p:grpSpPr>
      <p:sp>
        <p:nvSpPr>
          <p:cNvPr id="622" name="Shape 622"/>
          <p:cNvSpPr txBox="1"/>
          <p:nvPr>
            <p:ph type="title"/>
          </p:nvPr>
        </p:nvSpPr>
        <p:spPr>
          <a:xfrm>
            <a:off x="311700" y="445025"/>
            <a:ext cx="34965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623" name="Shape 623"/>
          <p:cNvSpPr txBox="1"/>
          <p:nvPr/>
        </p:nvSpPr>
        <p:spPr>
          <a:xfrm>
            <a:off x="5054850" y="34692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624" name="Shape 624"/>
          <p:cNvSpPr/>
          <p:nvPr/>
        </p:nvSpPr>
        <p:spPr>
          <a:xfrm rot="-1719710">
            <a:off x="3607400" y="14917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5" name="Shape 625"/>
          <p:cNvSpPr txBox="1"/>
          <p:nvPr/>
        </p:nvSpPr>
        <p:spPr>
          <a:xfrm>
            <a:off x="6266800" y="865325"/>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cxnSp>
        <p:nvCxnSpPr>
          <p:cNvPr id="626" name="Shape 626"/>
          <p:cNvCxnSpPr/>
          <p:nvPr/>
        </p:nvCxnSpPr>
        <p:spPr>
          <a:xfrm flipH="1" rot="10800000">
            <a:off x="3409975" y="3563825"/>
            <a:ext cx="4425600" cy="4800"/>
          </a:xfrm>
          <a:prstGeom prst="straightConnector1">
            <a:avLst/>
          </a:prstGeom>
          <a:noFill/>
          <a:ln cap="flat" cmpd="sng" w="28575">
            <a:solidFill>
              <a:schemeClr val="dk2"/>
            </a:solidFill>
            <a:prstDash val="dash"/>
            <a:round/>
            <a:headEnd len="lg" w="lg" type="none"/>
            <a:tailEnd len="lg" w="lg" type="none"/>
          </a:ln>
        </p:spPr>
      </p:cxnSp>
      <p:sp>
        <p:nvSpPr>
          <p:cNvPr id="627" name="Shape 627"/>
          <p:cNvSpPr txBox="1"/>
          <p:nvPr/>
        </p:nvSpPr>
        <p:spPr>
          <a:xfrm>
            <a:off x="4013500" y="9781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628" name="Shape 628"/>
          <p:cNvSpPr/>
          <p:nvPr/>
        </p:nvSpPr>
        <p:spPr>
          <a:xfrm>
            <a:off x="5021200" y="42438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29" name="Shape 629"/>
          <p:cNvCxnSpPr/>
          <p:nvPr/>
        </p:nvCxnSpPr>
        <p:spPr>
          <a:xfrm>
            <a:off x="5080300" y="1528249"/>
            <a:ext cx="1702800" cy="2673000"/>
          </a:xfrm>
          <a:prstGeom prst="straightConnector1">
            <a:avLst/>
          </a:prstGeom>
          <a:noFill/>
          <a:ln cap="flat" cmpd="sng" w="76200">
            <a:solidFill>
              <a:srgbClr val="FF0000"/>
            </a:solidFill>
            <a:prstDash val="solid"/>
            <a:round/>
            <a:headEnd len="lg" w="lg" type="none"/>
            <a:tailEnd len="lg" w="lg" type="none"/>
          </a:ln>
        </p:spPr>
      </p:cxnSp>
      <p:cxnSp>
        <p:nvCxnSpPr>
          <p:cNvPr id="630" name="Shape 630"/>
          <p:cNvCxnSpPr/>
          <p:nvPr/>
        </p:nvCxnSpPr>
        <p:spPr>
          <a:xfrm>
            <a:off x="6487537" y="1395650"/>
            <a:ext cx="106200" cy="2835300"/>
          </a:xfrm>
          <a:prstGeom prst="straightConnector1">
            <a:avLst/>
          </a:prstGeom>
          <a:noFill/>
          <a:ln cap="flat" cmpd="sng" w="76200">
            <a:solidFill>
              <a:srgbClr val="FF0000"/>
            </a:solidFill>
            <a:prstDash val="solid"/>
            <a:round/>
            <a:headEnd len="lg" w="lg" type="none"/>
            <a:tailEnd len="lg" w="lg" type="none"/>
          </a:ln>
        </p:spPr>
      </p:cxnSp>
      <p:sp>
        <p:nvSpPr>
          <p:cNvPr id="631" name="Shape 631"/>
          <p:cNvSpPr/>
          <p:nvPr/>
        </p:nvSpPr>
        <p:spPr>
          <a:xfrm>
            <a:off x="6460125" y="38967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2" name="Shape 632"/>
          <p:cNvSpPr txBox="1"/>
          <p:nvPr/>
        </p:nvSpPr>
        <p:spPr>
          <a:xfrm>
            <a:off x="6559800" y="38338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633" name="Shape 633"/>
          <p:cNvSpPr/>
          <p:nvPr/>
        </p:nvSpPr>
        <p:spPr>
          <a:xfrm>
            <a:off x="6548850" y="38549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4" name="Shape 634"/>
          <p:cNvSpPr txBox="1"/>
          <p:nvPr/>
        </p:nvSpPr>
        <p:spPr>
          <a:xfrm>
            <a:off x="610752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C</a:t>
            </a:r>
          </a:p>
        </p:txBody>
      </p:sp>
      <p:sp>
        <p:nvSpPr>
          <p:cNvPr id="635" name="Shape 635"/>
          <p:cNvSpPr txBox="1"/>
          <p:nvPr/>
        </p:nvSpPr>
        <p:spPr>
          <a:xfrm>
            <a:off x="653207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D</a:t>
            </a:r>
          </a:p>
        </p:txBody>
      </p:sp>
      <p:cxnSp>
        <p:nvCxnSpPr>
          <p:cNvPr id="636" name="Shape 636"/>
          <p:cNvCxnSpPr/>
          <p:nvPr/>
        </p:nvCxnSpPr>
        <p:spPr>
          <a:xfrm flipH="1" rot="10800000">
            <a:off x="5080375" y="1480625"/>
            <a:ext cx="1420200" cy="21600"/>
          </a:xfrm>
          <a:prstGeom prst="straightConnector1">
            <a:avLst/>
          </a:prstGeom>
          <a:noFill/>
          <a:ln cap="flat" cmpd="sng" w="76200">
            <a:solidFill>
              <a:srgbClr val="FF0000"/>
            </a:solidFill>
            <a:prstDash val="solid"/>
            <a:round/>
            <a:headEnd len="lg" w="lg" type="none"/>
            <a:tailEnd len="lg" w="lg" type="none"/>
          </a:ln>
        </p:spPr>
      </p:cxnSp>
      <p:sp>
        <p:nvSpPr>
          <p:cNvPr id="637" name="Shape 637"/>
          <p:cNvSpPr/>
          <p:nvPr/>
        </p:nvSpPr>
        <p:spPr>
          <a:xfrm>
            <a:off x="5613450" y="11732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8" name="Shape 638"/>
          <p:cNvSpPr/>
          <p:nvPr/>
        </p:nvSpPr>
        <p:spPr>
          <a:xfrm>
            <a:off x="6862875" y="3563825"/>
            <a:ext cx="91500" cy="3471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00FF"/>
              </a:solidFill>
            </a:endParaRPr>
          </a:p>
        </p:txBody>
      </p:sp>
      <p:sp>
        <p:nvSpPr>
          <p:cNvPr id="639" name="Shape 639"/>
          <p:cNvSpPr txBox="1"/>
          <p:nvPr/>
        </p:nvSpPr>
        <p:spPr>
          <a:xfrm>
            <a:off x="6956625" y="3527975"/>
            <a:ext cx="897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-h(x,y)</a:t>
            </a:r>
          </a:p>
        </p:txBody>
      </p:sp>
      <p:sp>
        <p:nvSpPr>
          <p:cNvPr id="640" name="Shape 640"/>
          <p:cNvSpPr txBox="1"/>
          <p:nvPr/>
        </p:nvSpPr>
        <p:spPr>
          <a:xfrm>
            <a:off x="7240112" y="2209937"/>
            <a:ext cx="321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1155CC"/>
                </a:solidFill>
              </a:rPr>
              <a:t>L</a:t>
            </a:r>
          </a:p>
        </p:txBody>
      </p:sp>
      <p:sp>
        <p:nvSpPr>
          <p:cNvPr id="641" name="Shape 641"/>
          <p:cNvSpPr/>
          <p:nvPr/>
        </p:nvSpPr>
        <p:spPr>
          <a:xfrm>
            <a:off x="7583775" y="1480625"/>
            <a:ext cx="106200" cy="20832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42" name="Shape 642"/>
          <p:cNvCxnSpPr/>
          <p:nvPr/>
        </p:nvCxnSpPr>
        <p:spPr>
          <a:xfrm flipH="1" rot="10800000">
            <a:off x="6373612" y="3565325"/>
            <a:ext cx="212400" cy="3300"/>
          </a:xfrm>
          <a:prstGeom prst="straightConnector1">
            <a:avLst/>
          </a:prstGeom>
          <a:noFill/>
          <a:ln cap="flat" cmpd="sng" w="76200">
            <a:solidFill>
              <a:srgbClr val="FF0000"/>
            </a:solidFill>
            <a:prstDash val="solid"/>
            <a:round/>
            <a:headEnd len="lg" w="lg" type="none"/>
            <a:tailEnd len="lg" w="lg" type="none"/>
          </a:ln>
        </p:spPr>
      </p:cxnSp>
      <p:sp>
        <p:nvSpPr>
          <p:cNvPr id="643" name="Shape 643"/>
          <p:cNvSpPr/>
          <p:nvPr/>
        </p:nvSpPr>
        <p:spPr>
          <a:xfrm>
            <a:off x="6320250" y="3518100"/>
            <a:ext cx="91500" cy="104400"/>
          </a:xfrm>
          <a:prstGeom prst="ellipse">
            <a:avLst/>
          </a:prstGeom>
          <a:solidFill>
            <a:srgbClr val="00FF00"/>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4" name="Shape 644"/>
          <p:cNvSpPr/>
          <p:nvPr/>
        </p:nvSpPr>
        <p:spPr>
          <a:xfrm>
            <a:off x="6540462" y="3518100"/>
            <a:ext cx="91500" cy="104400"/>
          </a:xfrm>
          <a:prstGeom prst="ellipse">
            <a:avLst/>
          </a:prstGeom>
          <a:solidFill>
            <a:srgbClr val="00FF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5" name="Shape 6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9" name="Shape 649"/>
        <p:cNvGrpSpPr/>
        <p:nvPr/>
      </p:nvGrpSpPr>
      <p:grpSpPr>
        <a:xfrm>
          <a:off x="0" y="0"/>
          <a:ext cx="0" cy="0"/>
          <a:chOff x="0" y="0"/>
          <a:chExt cx="0" cy="0"/>
        </a:xfrm>
      </p:grpSpPr>
      <p:sp>
        <p:nvSpPr>
          <p:cNvPr id="650" name="Shape 650"/>
          <p:cNvSpPr txBox="1"/>
          <p:nvPr>
            <p:ph type="title"/>
          </p:nvPr>
        </p:nvSpPr>
        <p:spPr>
          <a:xfrm>
            <a:off x="311700" y="445025"/>
            <a:ext cx="34965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651" name="Shape 651"/>
          <p:cNvSpPr txBox="1"/>
          <p:nvPr/>
        </p:nvSpPr>
        <p:spPr>
          <a:xfrm>
            <a:off x="5054850" y="34692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652" name="Shape 652"/>
          <p:cNvSpPr/>
          <p:nvPr/>
        </p:nvSpPr>
        <p:spPr>
          <a:xfrm rot="-1719710">
            <a:off x="3607400" y="14917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3" name="Shape 653"/>
          <p:cNvSpPr txBox="1"/>
          <p:nvPr/>
        </p:nvSpPr>
        <p:spPr>
          <a:xfrm>
            <a:off x="6266800" y="865325"/>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cxnSp>
        <p:nvCxnSpPr>
          <p:cNvPr id="654" name="Shape 654"/>
          <p:cNvCxnSpPr/>
          <p:nvPr/>
        </p:nvCxnSpPr>
        <p:spPr>
          <a:xfrm flipH="1" rot="10800000">
            <a:off x="3409975" y="3563825"/>
            <a:ext cx="4425600" cy="4800"/>
          </a:xfrm>
          <a:prstGeom prst="straightConnector1">
            <a:avLst/>
          </a:prstGeom>
          <a:noFill/>
          <a:ln cap="flat" cmpd="sng" w="28575">
            <a:solidFill>
              <a:schemeClr val="dk2"/>
            </a:solidFill>
            <a:prstDash val="dash"/>
            <a:round/>
            <a:headEnd len="lg" w="lg" type="none"/>
            <a:tailEnd len="lg" w="lg" type="none"/>
          </a:ln>
        </p:spPr>
      </p:cxnSp>
      <p:sp>
        <p:nvSpPr>
          <p:cNvPr id="655" name="Shape 655"/>
          <p:cNvSpPr txBox="1"/>
          <p:nvPr/>
        </p:nvSpPr>
        <p:spPr>
          <a:xfrm>
            <a:off x="4013500" y="9781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656" name="Shape 656"/>
          <p:cNvSpPr/>
          <p:nvPr/>
        </p:nvSpPr>
        <p:spPr>
          <a:xfrm>
            <a:off x="5021200" y="42438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57" name="Shape 657"/>
          <p:cNvCxnSpPr/>
          <p:nvPr/>
        </p:nvCxnSpPr>
        <p:spPr>
          <a:xfrm>
            <a:off x="5080300" y="1528249"/>
            <a:ext cx="1702800" cy="2673000"/>
          </a:xfrm>
          <a:prstGeom prst="straightConnector1">
            <a:avLst/>
          </a:prstGeom>
          <a:noFill/>
          <a:ln cap="flat" cmpd="sng" w="76200">
            <a:solidFill>
              <a:srgbClr val="FF0000"/>
            </a:solidFill>
            <a:prstDash val="solid"/>
            <a:round/>
            <a:headEnd len="lg" w="lg" type="none"/>
            <a:tailEnd len="lg" w="lg" type="none"/>
          </a:ln>
        </p:spPr>
      </p:cxnSp>
      <p:cxnSp>
        <p:nvCxnSpPr>
          <p:cNvPr id="658" name="Shape 658"/>
          <p:cNvCxnSpPr/>
          <p:nvPr/>
        </p:nvCxnSpPr>
        <p:spPr>
          <a:xfrm>
            <a:off x="6487537" y="1395650"/>
            <a:ext cx="106200" cy="2835300"/>
          </a:xfrm>
          <a:prstGeom prst="straightConnector1">
            <a:avLst/>
          </a:prstGeom>
          <a:noFill/>
          <a:ln cap="flat" cmpd="sng" w="76200">
            <a:solidFill>
              <a:srgbClr val="FF0000"/>
            </a:solidFill>
            <a:prstDash val="solid"/>
            <a:round/>
            <a:headEnd len="lg" w="lg" type="none"/>
            <a:tailEnd len="lg" w="lg" type="none"/>
          </a:ln>
        </p:spPr>
      </p:cxnSp>
      <p:sp>
        <p:nvSpPr>
          <p:cNvPr id="659" name="Shape 659"/>
          <p:cNvSpPr/>
          <p:nvPr/>
        </p:nvSpPr>
        <p:spPr>
          <a:xfrm>
            <a:off x="6460125" y="38967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0" name="Shape 660"/>
          <p:cNvSpPr txBox="1"/>
          <p:nvPr/>
        </p:nvSpPr>
        <p:spPr>
          <a:xfrm>
            <a:off x="6559800" y="38338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661" name="Shape 661"/>
          <p:cNvSpPr/>
          <p:nvPr/>
        </p:nvSpPr>
        <p:spPr>
          <a:xfrm>
            <a:off x="6548850" y="38549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2" name="Shape 662"/>
          <p:cNvSpPr txBox="1"/>
          <p:nvPr/>
        </p:nvSpPr>
        <p:spPr>
          <a:xfrm>
            <a:off x="610752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C</a:t>
            </a:r>
          </a:p>
        </p:txBody>
      </p:sp>
      <p:sp>
        <p:nvSpPr>
          <p:cNvPr id="663" name="Shape 663"/>
          <p:cNvSpPr txBox="1"/>
          <p:nvPr/>
        </p:nvSpPr>
        <p:spPr>
          <a:xfrm>
            <a:off x="653207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D</a:t>
            </a:r>
          </a:p>
        </p:txBody>
      </p:sp>
      <p:cxnSp>
        <p:nvCxnSpPr>
          <p:cNvPr id="664" name="Shape 664"/>
          <p:cNvCxnSpPr/>
          <p:nvPr/>
        </p:nvCxnSpPr>
        <p:spPr>
          <a:xfrm flipH="1" rot="10800000">
            <a:off x="5080375" y="1480625"/>
            <a:ext cx="1420200" cy="21600"/>
          </a:xfrm>
          <a:prstGeom prst="straightConnector1">
            <a:avLst/>
          </a:prstGeom>
          <a:noFill/>
          <a:ln cap="flat" cmpd="sng" w="76200">
            <a:solidFill>
              <a:srgbClr val="FF0000"/>
            </a:solidFill>
            <a:prstDash val="solid"/>
            <a:round/>
            <a:headEnd len="lg" w="lg" type="none"/>
            <a:tailEnd len="lg" w="lg" type="none"/>
          </a:ln>
        </p:spPr>
      </p:cxnSp>
      <p:sp>
        <p:nvSpPr>
          <p:cNvPr id="665" name="Shape 665"/>
          <p:cNvSpPr/>
          <p:nvPr/>
        </p:nvSpPr>
        <p:spPr>
          <a:xfrm>
            <a:off x="5613450" y="11732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66" name="Shape 666"/>
          <p:cNvSpPr/>
          <p:nvPr/>
        </p:nvSpPr>
        <p:spPr>
          <a:xfrm>
            <a:off x="6862875" y="3563825"/>
            <a:ext cx="91500" cy="3471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00FF"/>
              </a:solidFill>
            </a:endParaRPr>
          </a:p>
        </p:txBody>
      </p:sp>
      <p:sp>
        <p:nvSpPr>
          <p:cNvPr id="667" name="Shape 667"/>
          <p:cNvSpPr txBox="1"/>
          <p:nvPr/>
        </p:nvSpPr>
        <p:spPr>
          <a:xfrm>
            <a:off x="6956625" y="3527975"/>
            <a:ext cx="897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-h(x,y)</a:t>
            </a:r>
          </a:p>
        </p:txBody>
      </p:sp>
      <p:sp>
        <p:nvSpPr>
          <p:cNvPr id="668" name="Shape 668"/>
          <p:cNvSpPr txBox="1"/>
          <p:nvPr/>
        </p:nvSpPr>
        <p:spPr>
          <a:xfrm>
            <a:off x="8124324" y="2227300"/>
            <a:ext cx="1111200" cy="5289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L - h(x,y)</a:t>
            </a:r>
          </a:p>
        </p:txBody>
      </p:sp>
      <p:sp>
        <p:nvSpPr>
          <p:cNvPr id="669" name="Shape 669"/>
          <p:cNvSpPr txBox="1"/>
          <p:nvPr/>
        </p:nvSpPr>
        <p:spPr>
          <a:xfrm>
            <a:off x="7240112" y="2209937"/>
            <a:ext cx="321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1155CC"/>
                </a:solidFill>
              </a:rPr>
              <a:t>L</a:t>
            </a:r>
          </a:p>
        </p:txBody>
      </p:sp>
      <p:sp>
        <p:nvSpPr>
          <p:cNvPr id="670" name="Shape 670"/>
          <p:cNvSpPr/>
          <p:nvPr/>
        </p:nvSpPr>
        <p:spPr>
          <a:xfrm>
            <a:off x="7583775" y="1480625"/>
            <a:ext cx="106200" cy="20832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71" name="Shape 671"/>
          <p:cNvCxnSpPr/>
          <p:nvPr/>
        </p:nvCxnSpPr>
        <p:spPr>
          <a:xfrm flipH="1" rot="10800000">
            <a:off x="6373612" y="3565325"/>
            <a:ext cx="212400" cy="3300"/>
          </a:xfrm>
          <a:prstGeom prst="straightConnector1">
            <a:avLst/>
          </a:prstGeom>
          <a:noFill/>
          <a:ln cap="flat" cmpd="sng" w="76200">
            <a:solidFill>
              <a:srgbClr val="FF0000"/>
            </a:solidFill>
            <a:prstDash val="solid"/>
            <a:round/>
            <a:headEnd len="lg" w="lg" type="none"/>
            <a:tailEnd len="lg" w="lg" type="none"/>
          </a:ln>
        </p:spPr>
      </p:cxnSp>
      <p:sp>
        <p:nvSpPr>
          <p:cNvPr id="672" name="Shape 672"/>
          <p:cNvSpPr/>
          <p:nvPr/>
        </p:nvSpPr>
        <p:spPr>
          <a:xfrm>
            <a:off x="8018125" y="1480625"/>
            <a:ext cx="106200" cy="2416200"/>
          </a:xfrm>
          <a:prstGeom prst="upDownArrow">
            <a:avLst>
              <a:gd fmla="val 50000" name="adj1"/>
              <a:gd fmla="val 50000" name="adj2"/>
            </a:avLst>
          </a:prstGeom>
          <a:solidFill>
            <a:srgbClr val="0000FF"/>
          </a:solidFill>
          <a:ln cap="flat" cmpd="sng" w="9525">
            <a:solidFill>
              <a:srgbClr val="1155C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3" name="Shape 673"/>
          <p:cNvSpPr/>
          <p:nvPr/>
        </p:nvSpPr>
        <p:spPr>
          <a:xfrm>
            <a:off x="6320250" y="3518100"/>
            <a:ext cx="91500" cy="104400"/>
          </a:xfrm>
          <a:prstGeom prst="ellipse">
            <a:avLst/>
          </a:prstGeom>
          <a:solidFill>
            <a:srgbClr val="00FF00"/>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4" name="Shape 674"/>
          <p:cNvSpPr/>
          <p:nvPr/>
        </p:nvSpPr>
        <p:spPr>
          <a:xfrm>
            <a:off x="6540462" y="3518100"/>
            <a:ext cx="91500" cy="104400"/>
          </a:xfrm>
          <a:prstGeom prst="ellipse">
            <a:avLst/>
          </a:prstGeom>
          <a:solidFill>
            <a:srgbClr val="00FF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75" name="Shape 67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txBox="1"/>
          <p:nvPr>
            <p:ph type="title"/>
          </p:nvPr>
        </p:nvSpPr>
        <p:spPr>
          <a:xfrm>
            <a:off x="311700" y="445025"/>
            <a:ext cx="34965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681" name="Shape 681"/>
          <p:cNvSpPr txBox="1"/>
          <p:nvPr/>
        </p:nvSpPr>
        <p:spPr>
          <a:xfrm>
            <a:off x="5054850" y="34692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682" name="Shape 682"/>
          <p:cNvSpPr/>
          <p:nvPr/>
        </p:nvSpPr>
        <p:spPr>
          <a:xfrm rot="-1719710">
            <a:off x="3607400" y="14917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83" name="Shape 683"/>
          <p:cNvSpPr txBox="1"/>
          <p:nvPr/>
        </p:nvSpPr>
        <p:spPr>
          <a:xfrm>
            <a:off x="6266800" y="865325"/>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cxnSp>
        <p:nvCxnSpPr>
          <p:cNvPr id="684" name="Shape 684"/>
          <p:cNvCxnSpPr/>
          <p:nvPr/>
        </p:nvCxnSpPr>
        <p:spPr>
          <a:xfrm flipH="1" rot="10800000">
            <a:off x="3409975" y="3563825"/>
            <a:ext cx="4425600" cy="4800"/>
          </a:xfrm>
          <a:prstGeom prst="straightConnector1">
            <a:avLst/>
          </a:prstGeom>
          <a:noFill/>
          <a:ln cap="flat" cmpd="sng" w="28575">
            <a:solidFill>
              <a:schemeClr val="dk2"/>
            </a:solidFill>
            <a:prstDash val="dash"/>
            <a:round/>
            <a:headEnd len="lg" w="lg" type="none"/>
            <a:tailEnd len="lg" w="lg" type="none"/>
          </a:ln>
        </p:spPr>
      </p:cxnSp>
      <p:sp>
        <p:nvSpPr>
          <p:cNvPr id="685" name="Shape 685"/>
          <p:cNvSpPr txBox="1"/>
          <p:nvPr/>
        </p:nvSpPr>
        <p:spPr>
          <a:xfrm>
            <a:off x="4013500" y="9781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686" name="Shape 686"/>
          <p:cNvSpPr/>
          <p:nvPr/>
        </p:nvSpPr>
        <p:spPr>
          <a:xfrm>
            <a:off x="5021200" y="42438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687" name="Shape 687"/>
          <p:cNvCxnSpPr/>
          <p:nvPr/>
        </p:nvCxnSpPr>
        <p:spPr>
          <a:xfrm>
            <a:off x="5080300" y="1528249"/>
            <a:ext cx="1702800" cy="2673000"/>
          </a:xfrm>
          <a:prstGeom prst="straightConnector1">
            <a:avLst/>
          </a:prstGeom>
          <a:noFill/>
          <a:ln cap="flat" cmpd="sng" w="76200">
            <a:solidFill>
              <a:srgbClr val="FF0000"/>
            </a:solidFill>
            <a:prstDash val="solid"/>
            <a:round/>
            <a:headEnd len="lg" w="lg" type="none"/>
            <a:tailEnd len="lg" w="lg" type="none"/>
          </a:ln>
        </p:spPr>
      </p:cxnSp>
      <p:cxnSp>
        <p:nvCxnSpPr>
          <p:cNvPr id="688" name="Shape 688"/>
          <p:cNvCxnSpPr/>
          <p:nvPr/>
        </p:nvCxnSpPr>
        <p:spPr>
          <a:xfrm>
            <a:off x="6487537" y="1395650"/>
            <a:ext cx="106200" cy="2835300"/>
          </a:xfrm>
          <a:prstGeom prst="straightConnector1">
            <a:avLst/>
          </a:prstGeom>
          <a:noFill/>
          <a:ln cap="flat" cmpd="sng" w="76200">
            <a:solidFill>
              <a:srgbClr val="FF0000"/>
            </a:solidFill>
            <a:prstDash val="solid"/>
            <a:round/>
            <a:headEnd len="lg" w="lg" type="none"/>
            <a:tailEnd len="lg" w="lg" type="none"/>
          </a:ln>
        </p:spPr>
      </p:cxnSp>
      <p:sp>
        <p:nvSpPr>
          <p:cNvPr id="689" name="Shape 689"/>
          <p:cNvSpPr/>
          <p:nvPr/>
        </p:nvSpPr>
        <p:spPr>
          <a:xfrm>
            <a:off x="6460125" y="38967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0" name="Shape 690"/>
          <p:cNvSpPr txBox="1"/>
          <p:nvPr/>
        </p:nvSpPr>
        <p:spPr>
          <a:xfrm>
            <a:off x="6559800" y="38338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691" name="Shape 691"/>
          <p:cNvSpPr/>
          <p:nvPr/>
        </p:nvSpPr>
        <p:spPr>
          <a:xfrm>
            <a:off x="6548850" y="38549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2" name="Shape 692"/>
          <p:cNvSpPr txBox="1"/>
          <p:nvPr/>
        </p:nvSpPr>
        <p:spPr>
          <a:xfrm>
            <a:off x="610752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C</a:t>
            </a:r>
          </a:p>
        </p:txBody>
      </p:sp>
      <p:sp>
        <p:nvSpPr>
          <p:cNvPr id="693" name="Shape 693"/>
          <p:cNvSpPr txBox="1"/>
          <p:nvPr/>
        </p:nvSpPr>
        <p:spPr>
          <a:xfrm>
            <a:off x="653207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D</a:t>
            </a:r>
          </a:p>
        </p:txBody>
      </p:sp>
      <p:cxnSp>
        <p:nvCxnSpPr>
          <p:cNvPr id="694" name="Shape 694"/>
          <p:cNvCxnSpPr/>
          <p:nvPr/>
        </p:nvCxnSpPr>
        <p:spPr>
          <a:xfrm flipH="1" rot="10800000">
            <a:off x="5080375" y="1480625"/>
            <a:ext cx="1420200" cy="21600"/>
          </a:xfrm>
          <a:prstGeom prst="straightConnector1">
            <a:avLst/>
          </a:prstGeom>
          <a:noFill/>
          <a:ln cap="flat" cmpd="sng" w="76200">
            <a:solidFill>
              <a:srgbClr val="FF0000"/>
            </a:solidFill>
            <a:prstDash val="solid"/>
            <a:round/>
            <a:headEnd len="lg" w="lg" type="none"/>
            <a:tailEnd len="lg" w="lg" type="none"/>
          </a:ln>
        </p:spPr>
      </p:cxnSp>
      <p:sp>
        <p:nvSpPr>
          <p:cNvPr id="695" name="Shape 695"/>
          <p:cNvSpPr/>
          <p:nvPr/>
        </p:nvSpPr>
        <p:spPr>
          <a:xfrm>
            <a:off x="5613450" y="11732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96" name="Shape 696"/>
          <p:cNvSpPr/>
          <p:nvPr/>
        </p:nvSpPr>
        <p:spPr>
          <a:xfrm>
            <a:off x="6862875" y="3563825"/>
            <a:ext cx="91500" cy="3471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00FF"/>
              </a:solidFill>
            </a:endParaRPr>
          </a:p>
        </p:txBody>
      </p:sp>
      <p:sp>
        <p:nvSpPr>
          <p:cNvPr id="697" name="Shape 697"/>
          <p:cNvSpPr txBox="1"/>
          <p:nvPr/>
        </p:nvSpPr>
        <p:spPr>
          <a:xfrm>
            <a:off x="6956625" y="3527975"/>
            <a:ext cx="897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-h(x,y)</a:t>
            </a:r>
          </a:p>
        </p:txBody>
      </p:sp>
      <p:sp>
        <p:nvSpPr>
          <p:cNvPr id="698" name="Shape 698"/>
          <p:cNvSpPr txBox="1"/>
          <p:nvPr/>
        </p:nvSpPr>
        <p:spPr>
          <a:xfrm>
            <a:off x="8124324" y="2227300"/>
            <a:ext cx="1111200" cy="5289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L - h(x,y)</a:t>
            </a:r>
          </a:p>
        </p:txBody>
      </p:sp>
      <p:sp>
        <p:nvSpPr>
          <p:cNvPr id="699" name="Shape 699"/>
          <p:cNvSpPr txBox="1"/>
          <p:nvPr/>
        </p:nvSpPr>
        <p:spPr>
          <a:xfrm>
            <a:off x="7240112" y="2209937"/>
            <a:ext cx="321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1155CC"/>
                </a:solidFill>
              </a:rPr>
              <a:t>L</a:t>
            </a:r>
          </a:p>
        </p:txBody>
      </p:sp>
      <p:sp>
        <p:nvSpPr>
          <p:cNvPr id="700" name="Shape 700"/>
          <p:cNvSpPr/>
          <p:nvPr/>
        </p:nvSpPr>
        <p:spPr>
          <a:xfrm>
            <a:off x="7583775" y="1480625"/>
            <a:ext cx="106200" cy="20832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01" name="Shape 701"/>
          <p:cNvCxnSpPr/>
          <p:nvPr/>
        </p:nvCxnSpPr>
        <p:spPr>
          <a:xfrm flipH="1" rot="10800000">
            <a:off x="6373612" y="3565325"/>
            <a:ext cx="212400" cy="3300"/>
          </a:xfrm>
          <a:prstGeom prst="straightConnector1">
            <a:avLst/>
          </a:prstGeom>
          <a:noFill/>
          <a:ln cap="flat" cmpd="sng" w="76200">
            <a:solidFill>
              <a:srgbClr val="FF0000"/>
            </a:solidFill>
            <a:prstDash val="solid"/>
            <a:round/>
            <a:headEnd len="lg" w="lg" type="none"/>
            <a:tailEnd len="lg" w="lg" type="none"/>
          </a:ln>
        </p:spPr>
      </p:cxnSp>
      <p:sp>
        <p:nvSpPr>
          <p:cNvPr id="702" name="Shape 702"/>
          <p:cNvSpPr/>
          <p:nvPr/>
        </p:nvSpPr>
        <p:spPr>
          <a:xfrm>
            <a:off x="8018125" y="1480625"/>
            <a:ext cx="106200" cy="2416200"/>
          </a:xfrm>
          <a:prstGeom prst="upDownArrow">
            <a:avLst>
              <a:gd fmla="val 50000" name="adj1"/>
              <a:gd fmla="val 50000" name="adj2"/>
            </a:avLst>
          </a:prstGeom>
          <a:solidFill>
            <a:srgbClr val="0000FF"/>
          </a:solidFill>
          <a:ln cap="flat" cmpd="sng" w="9525">
            <a:solidFill>
              <a:srgbClr val="1155C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3" name="Shape 703"/>
          <p:cNvSpPr/>
          <p:nvPr/>
        </p:nvSpPr>
        <p:spPr>
          <a:xfrm>
            <a:off x="6320250" y="3518100"/>
            <a:ext cx="91500" cy="104400"/>
          </a:xfrm>
          <a:prstGeom prst="ellipse">
            <a:avLst/>
          </a:prstGeom>
          <a:solidFill>
            <a:srgbClr val="00FF00"/>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4" name="Shape 704"/>
          <p:cNvSpPr/>
          <p:nvPr/>
        </p:nvSpPr>
        <p:spPr>
          <a:xfrm>
            <a:off x="6540462" y="3518100"/>
            <a:ext cx="91500" cy="104400"/>
          </a:xfrm>
          <a:prstGeom prst="ellipse">
            <a:avLst/>
          </a:prstGeom>
          <a:solidFill>
            <a:srgbClr val="00FF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05" name="Shape 705"/>
          <p:cNvSpPr txBox="1"/>
          <p:nvPr/>
        </p:nvSpPr>
        <p:spPr>
          <a:xfrm>
            <a:off x="5613450" y="1439752"/>
            <a:ext cx="461700" cy="3864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FF0000"/>
                </a:solidFill>
              </a:rPr>
              <a:t>d</a:t>
            </a:r>
          </a:p>
        </p:txBody>
      </p:sp>
      <p:sp>
        <p:nvSpPr>
          <p:cNvPr id="706" name="Shape 70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0" name="Shape 710"/>
        <p:cNvGrpSpPr/>
        <p:nvPr/>
      </p:nvGrpSpPr>
      <p:grpSpPr>
        <a:xfrm>
          <a:off x="0" y="0"/>
          <a:ext cx="0" cy="0"/>
          <a:chOff x="0" y="0"/>
          <a:chExt cx="0" cy="0"/>
        </a:xfrm>
      </p:grpSpPr>
      <p:sp>
        <p:nvSpPr>
          <p:cNvPr id="711" name="Shape 711"/>
          <p:cNvSpPr txBox="1"/>
          <p:nvPr>
            <p:ph type="title"/>
          </p:nvPr>
        </p:nvSpPr>
        <p:spPr>
          <a:xfrm>
            <a:off x="311700" y="445025"/>
            <a:ext cx="34965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712" name="Shape 712"/>
          <p:cNvSpPr txBox="1"/>
          <p:nvPr/>
        </p:nvSpPr>
        <p:spPr>
          <a:xfrm>
            <a:off x="5054850" y="34692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713" name="Shape 713"/>
          <p:cNvSpPr/>
          <p:nvPr/>
        </p:nvSpPr>
        <p:spPr>
          <a:xfrm rot="-1719710">
            <a:off x="3607400" y="14917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14" name="Shape 714"/>
          <p:cNvSpPr txBox="1"/>
          <p:nvPr/>
        </p:nvSpPr>
        <p:spPr>
          <a:xfrm>
            <a:off x="6266800" y="865325"/>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cxnSp>
        <p:nvCxnSpPr>
          <p:cNvPr id="715" name="Shape 715"/>
          <p:cNvCxnSpPr/>
          <p:nvPr/>
        </p:nvCxnSpPr>
        <p:spPr>
          <a:xfrm flipH="1" rot="10800000">
            <a:off x="3409975" y="3563825"/>
            <a:ext cx="4425600" cy="4800"/>
          </a:xfrm>
          <a:prstGeom prst="straightConnector1">
            <a:avLst/>
          </a:prstGeom>
          <a:noFill/>
          <a:ln cap="flat" cmpd="sng" w="28575">
            <a:solidFill>
              <a:schemeClr val="dk2"/>
            </a:solidFill>
            <a:prstDash val="dash"/>
            <a:round/>
            <a:headEnd len="lg" w="lg" type="none"/>
            <a:tailEnd len="lg" w="lg" type="none"/>
          </a:ln>
        </p:spPr>
      </p:cxnSp>
      <p:sp>
        <p:nvSpPr>
          <p:cNvPr id="716" name="Shape 716"/>
          <p:cNvSpPr txBox="1"/>
          <p:nvPr/>
        </p:nvSpPr>
        <p:spPr>
          <a:xfrm>
            <a:off x="4013500" y="9781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717" name="Shape 717"/>
          <p:cNvSpPr/>
          <p:nvPr/>
        </p:nvSpPr>
        <p:spPr>
          <a:xfrm>
            <a:off x="5021200" y="42438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18" name="Shape 718"/>
          <p:cNvCxnSpPr/>
          <p:nvPr/>
        </p:nvCxnSpPr>
        <p:spPr>
          <a:xfrm>
            <a:off x="5080300" y="1528249"/>
            <a:ext cx="1702800" cy="2673000"/>
          </a:xfrm>
          <a:prstGeom prst="straightConnector1">
            <a:avLst/>
          </a:prstGeom>
          <a:noFill/>
          <a:ln cap="flat" cmpd="sng" w="76200">
            <a:solidFill>
              <a:srgbClr val="FF0000"/>
            </a:solidFill>
            <a:prstDash val="solid"/>
            <a:round/>
            <a:headEnd len="lg" w="lg" type="none"/>
            <a:tailEnd len="lg" w="lg" type="none"/>
          </a:ln>
        </p:spPr>
      </p:cxnSp>
      <p:cxnSp>
        <p:nvCxnSpPr>
          <p:cNvPr id="719" name="Shape 719"/>
          <p:cNvCxnSpPr/>
          <p:nvPr/>
        </p:nvCxnSpPr>
        <p:spPr>
          <a:xfrm>
            <a:off x="6487537" y="1395650"/>
            <a:ext cx="106200" cy="2835300"/>
          </a:xfrm>
          <a:prstGeom prst="straightConnector1">
            <a:avLst/>
          </a:prstGeom>
          <a:noFill/>
          <a:ln cap="flat" cmpd="sng" w="76200">
            <a:solidFill>
              <a:srgbClr val="FF0000"/>
            </a:solidFill>
            <a:prstDash val="solid"/>
            <a:round/>
            <a:headEnd len="lg" w="lg" type="none"/>
            <a:tailEnd len="lg" w="lg" type="none"/>
          </a:ln>
        </p:spPr>
      </p:cxnSp>
      <p:sp>
        <p:nvSpPr>
          <p:cNvPr id="720" name="Shape 720"/>
          <p:cNvSpPr/>
          <p:nvPr/>
        </p:nvSpPr>
        <p:spPr>
          <a:xfrm>
            <a:off x="6460125" y="38967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1" name="Shape 721"/>
          <p:cNvSpPr txBox="1"/>
          <p:nvPr/>
        </p:nvSpPr>
        <p:spPr>
          <a:xfrm>
            <a:off x="6559800" y="38338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722" name="Shape 722"/>
          <p:cNvSpPr/>
          <p:nvPr/>
        </p:nvSpPr>
        <p:spPr>
          <a:xfrm>
            <a:off x="6548850" y="38549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3" name="Shape 723"/>
          <p:cNvSpPr txBox="1"/>
          <p:nvPr/>
        </p:nvSpPr>
        <p:spPr>
          <a:xfrm>
            <a:off x="610752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C</a:t>
            </a:r>
          </a:p>
        </p:txBody>
      </p:sp>
      <p:sp>
        <p:nvSpPr>
          <p:cNvPr id="724" name="Shape 724"/>
          <p:cNvSpPr txBox="1"/>
          <p:nvPr/>
        </p:nvSpPr>
        <p:spPr>
          <a:xfrm>
            <a:off x="653207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D</a:t>
            </a:r>
          </a:p>
        </p:txBody>
      </p:sp>
      <p:cxnSp>
        <p:nvCxnSpPr>
          <p:cNvPr id="725" name="Shape 725"/>
          <p:cNvCxnSpPr/>
          <p:nvPr/>
        </p:nvCxnSpPr>
        <p:spPr>
          <a:xfrm flipH="1" rot="10800000">
            <a:off x="5080375" y="1480625"/>
            <a:ext cx="1420200" cy="21600"/>
          </a:xfrm>
          <a:prstGeom prst="straightConnector1">
            <a:avLst/>
          </a:prstGeom>
          <a:noFill/>
          <a:ln cap="flat" cmpd="sng" w="76200">
            <a:solidFill>
              <a:srgbClr val="FF0000"/>
            </a:solidFill>
            <a:prstDash val="solid"/>
            <a:round/>
            <a:headEnd len="lg" w="lg" type="none"/>
            <a:tailEnd len="lg" w="lg" type="none"/>
          </a:ln>
        </p:spPr>
      </p:cxnSp>
      <p:sp>
        <p:nvSpPr>
          <p:cNvPr id="726" name="Shape 726"/>
          <p:cNvSpPr/>
          <p:nvPr/>
        </p:nvSpPr>
        <p:spPr>
          <a:xfrm>
            <a:off x="5613450" y="11732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27" name="Shape 727"/>
          <p:cNvSpPr/>
          <p:nvPr/>
        </p:nvSpPr>
        <p:spPr>
          <a:xfrm>
            <a:off x="6862875" y="3563825"/>
            <a:ext cx="91500" cy="3471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00FF"/>
              </a:solidFill>
            </a:endParaRPr>
          </a:p>
        </p:txBody>
      </p:sp>
      <p:sp>
        <p:nvSpPr>
          <p:cNvPr id="728" name="Shape 728"/>
          <p:cNvSpPr txBox="1"/>
          <p:nvPr/>
        </p:nvSpPr>
        <p:spPr>
          <a:xfrm>
            <a:off x="6956625" y="3527975"/>
            <a:ext cx="897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-h(x,y)</a:t>
            </a:r>
          </a:p>
        </p:txBody>
      </p:sp>
      <p:sp>
        <p:nvSpPr>
          <p:cNvPr id="729" name="Shape 729"/>
          <p:cNvSpPr txBox="1"/>
          <p:nvPr/>
        </p:nvSpPr>
        <p:spPr>
          <a:xfrm>
            <a:off x="8124324" y="2227300"/>
            <a:ext cx="1111200" cy="5289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L - h(x,y)</a:t>
            </a:r>
          </a:p>
        </p:txBody>
      </p:sp>
      <p:sp>
        <p:nvSpPr>
          <p:cNvPr id="730" name="Shape 730"/>
          <p:cNvSpPr txBox="1"/>
          <p:nvPr/>
        </p:nvSpPr>
        <p:spPr>
          <a:xfrm>
            <a:off x="7240112" y="2209937"/>
            <a:ext cx="321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1155CC"/>
                </a:solidFill>
              </a:rPr>
              <a:t>L</a:t>
            </a:r>
          </a:p>
        </p:txBody>
      </p:sp>
      <p:sp>
        <p:nvSpPr>
          <p:cNvPr id="731" name="Shape 731"/>
          <p:cNvSpPr/>
          <p:nvPr/>
        </p:nvSpPr>
        <p:spPr>
          <a:xfrm>
            <a:off x="7583775" y="1480625"/>
            <a:ext cx="106200" cy="20832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32" name="Shape 732"/>
          <p:cNvCxnSpPr/>
          <p:nvPr/>
        </p:nvCxnSpPr>
        <p:spPr>
          <a:xfrm flipH="1" rot="10800000">
            <a:off x="6373612" y="3565325"/>
            <a:ext cx="212400" cy="3300"/>
          </a:xfrm>
          <a:prstGeom prst="straightConnector1">
            <a:avLst/>
          </a:prstGeom>
          <a:noFill/>
          <a:ln cap="flat" cmpd="sng" w="76200">
            <a:solidFill>
              <a:srgbClr val="FF0000"/>
            </a:solidFill>
            <a:prstDash val="solid"/>
            <a:round/>
            <a:headEnd len="lg" w="lg" type="none"/>
            <a:tailEnd len="lg" w="lg" type="none"/>
          </a:ln>
        </p:spPr>
      </p:cxnSp>
      <p:sp>
        <p:nvSpPr>
          <p:cNvPr id="733" name="Shape 733"/>
          <p:cNvSpPr/>
          <p:nvPr/>
        </p:nvSpPr>
        <p:spPr>
          <a:xfrm>
            <a:off x="8018125" y="1480625"/>
            <a:ext cx="106200" cy="2416200"/>
          </a:xfrm>
          <a:prstGeom prst="upDownArrow">
            <a:avLst>
              <a:gd fmla="val 50000" name="adj1"/>
              <a:gd fmla="val 50000" name="adj2"/>
            </a:avLst>
          </a:prstGeom>
          <a:solidFill>
            <a:srgbClr val="0000FF"/>
          </a:solidFill>
          <a:ln cap="flat" cmpd="sng" w="9525">
            <a:solidFill>
              <a:srgbClr val="1155C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34" name="Shape 734"/>
          <p:cNvSpPr/>
          <p:nvPr/>
        </p:nvSpPr>
        <p:spPr>
          <a:xfrm>
            <a:off x="6320250" y="3518100"/>
            <a:ext cx="91500" cy="104400"/>
          </a:xfrm>
          <a:prstGeom prst="ellipse">
            <a:avLst/>
          </a:prstGeom>
          <a:solidFill>
            <a:srgbClr val="00FF00"/>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35" name="Shape 735"/>
          <p:cNvSpPr/>
          <p:nvPr/>
        </p:nvSpPr>
        <p:spPr>
          <a:xfrm>
            <a:off x="6540462" y="3518100"/>
            <a:ext cx="91500" cy="104400"/>
          </a:xfrm>
          <a:prstGeom prst="ellipse">
            <a:avLst/>
          </a:prstGeom>
          <a:solidFill>
            <a:srgbClr val="00FF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36" name="Shape 736"/>
          <p:cNvSpPr txBox="1"/>
          <p:nvPr/>
        </p:nvSpPr>
        <p:spPr>
          <a:xfrm>
            <a:off x="5613450" y="1439752"/>
            <a:ext cx="461700" cy="3864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FF0000"/>
                </a:solidFill>
              </a:rPr>
              <a:t>d</a:t>
            </a:r>
          </a:p>
        </p:txBody>
      </p:sp>
      <p:sp>
        <p:nvSpPr>
          <p:cNvPr id="737" name="Shape 7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
        <p:nvSpPr>
          <p:cNvPr id="738" name="Shape 738"/>
          <p:cNvSpPr/>
          <p:nvPr/>
        </p:nvSpPr>
        <p:spPr>
          <a:xfrm>
            <a:off x="5445625" y="1423550"/>
            <a:ext cx="689700" cy="418800"/>
          </a:xfrm>
          <a:prstGeom prst="ellipse">
            <a:avLst/>
          </a:prstGeom>
          <a:noFill/>
          <a:ln cap="flat" cmpd="sng" w="9525">
            <a:solidFill>
              <a:srgbClr val="99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39" name="Shape 739"/>
          <p:cNvSpPr/>
          <p:nvPr/>
        </p:nvSpPr>
        <p:spPr>
          <a:xfrm>
            <a:off x="7055762" y="2209937"/>
            <a:ext cx="689700" cy="418800"/>
          </a:xfrm>
          <a:prstGeom prst="ellipse">
            <a:avLst/>
          </a:prstGeom>
          <a:noFill/>
          <a:ln cap="flat" cmpd="sng" w="9525">
            <a:solidFill>
              <a:srgbClr val="99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3" name="Shape 743"/>
        <p:cNvGrpSpPr/>
        <p:nvPr/>
      </p:nvGrpSpPr>
      <p:grpSpPr>
        <a:xfrm>
          <a:off x="0" y="0"/>
          <a:ext cx="0" cy="0"/>
          <a:chOff x="0" y="0"/>
          <a:chExt cx="0" cy="0"/>
        </a:xfrm>
      </p:grpSpPr>
      <p:sp>
        <p:nvSpPr>
          <p:cNvPr id="744" name="Shape 744"/>
          <p:cNvSpPr txBox="1"/>
          <p:nvPr>
            <p:ph type="title"/>
          </p:nvPr>
        </p:nvSpPr>
        <p:spPr>
          <a:xfrm>
            <a:off x="311700" y="445025"/>
            <a:ext cx="34965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745" name="Shape 745"/>
          <p:cNvSpPr txBox="1"/>
          <p:nvPr/>
        </p:nvSpPr>
        <p:spPr>
          <a:xfrm>
            <a:off x="5054850" y="34692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746" name="Shape 746"/>
          <p:cNvSpPr/>
          <p:nvPr/>
        </p:nvSpPr>
        <p:spPr>
          <a:xfrm rot="-1719710">
            <a:off x="3607400" y="14917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7" name="Shape 747"/>
          <p:cNvSpPr txBox="1"/>
          <p:nvPr/>
        </p:nvSpPr>
        <p:spPr>
          <a:xfrm>
            <a:off x="6266800" y="865325"/>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cxnSp>
        <p:nvCxnSpPr>
          <p:cNvPr id="748" name="Shape 748"/>
          <p:cNvCxnSpPr/>
          <p:nvPr/>
        </p:nvCxnSpPr>
        <p:spPr>
          <a:xfrm flipH="1" rot="10800000">
            <a:off x="3409975" y="3563825"/>
            <a:ext cx="4425600" cy="4800"/>
          </a:xfrm>
          <a:prstGeom prst="straightConnector1">
            <a:avLst/>
          </a:prstGeom>
          <a:noFill/>
          <a:ln cap="flat" cmpd="sng" w="28575">
            <a:solidFill>
              <a:schemeClr val="dk2"/>
            </a:solidFill>
            <a:prstDash val="dash"/>
            <a:round/>
            <a:headEnd len="lg" w="lg" type="none"/>
            <a:tailEnd len="lg" w="lg" type="none"/>
          </a:ln>
        </p:spPr>
      </p:cxnSp>
      <p:sp>
        <p:nvSpPr>
          <p:cNvPr id="749" name="Shape 749"/>
          <p:cNvSpPr txBox="1"/>
          <p:nvPr/>
        </p:nvSpPr>
        <p:spPr>
          <a:xfrm>
            <a:off x="4013500" y="9781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750" name="Shape 750"/>
          <p:cNvSpPr/>
          <p:nvPr/>
        </p:nvSpPr>
        <p:spPr>
          <a:xfrm>
            <a:off x="5021200" y="42438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51" name="Shape 751"/>
          <p:cNvCxnSpPr/>
          <p:nvPr/>
        </p:nvCxnSpPr>
        <p:spPr>
          <a:xfrm>
            <a:off x="5080300" y="1528249"/>
            <a:ext cx="1702800" cy="2673000"/>
          </a:xfrm>
          <a:prstGeom prst="straightConnector1">
            <a:avLst/>
          </a:prstGeom>
          <a:noFill/>
          <a:ln cap="flat" cmpd="sng" w="76200">
            <a:solidFill>
              <a:srgbClr val="FF0000"/>
            </a:solidFill>
            <a:prstDash val="solid"/>
            <a:round/>
            <a:headEnd len="lg" w="lg" type="none"/>
            <a:tailEnd len="lg" w="lg" type="none"/>
          </a:ln>
        </p:spPr>
      </p:cxnSp>
      <p:cxnSp>
        <p:nvCxnSpPr>
          <p:cNvPr id="752" name="Shape 752"/>
          <p:cNvCxnSpPr/>
          <p:nvPr/>
        </p:nvCxnSpPr>
        <p:spPr>
          <a:xfrm>
            <a:off x="6487537" y="1395650"/>
            <a:ext cx="106200" cy="2835300"/>
          </a:xfrm>
          <a:prstGeom prst="straightConnector1">
            <a:avLst/>
          </a:prstGeom>
          <a:noFill/>
          <a:ln cap="flat" cmpd="sng" w="76200">
            <a:solidFill>
              <a:srgbClr val="FF0000"/>
            </a:solidFill>
            <a:prstDash val="solid"/>
            <a:round/>
            <a:headEnd len="lg" w="lg" type="none"/>
            <a:tailEnd len="lg" w="lg" type="none"/>
          </a:ln>
        </p:spPr>
      </p:cxnSp>
      <p:sp>
        <p:nvSpPr>
          <p:cNvPr id="753" name="Shape 753"/>
          <p:cNvSpPr/>
          <p:nvPr/>
        </p:nvSpPr>
        <p:spPr>
          <a:xfrm>
            <a:off x="6460125" y="38967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4" name="Shape 754"/>
          <p:cNvSpPr txBox="1"/>
          <p:nvPr/>
        </p:nvSpPr>
        <p:spPr>
          <a:xfrm>
            <a:off x="6559800" y="38338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755" name="Shape 755"/>
          <p:cNvSpPr/>
          <p:nvPr/>
        </p:nvSpPr>
        <p:spPr>
          <a:xfrm>
            <a:off x="6548850" y="38549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6" name="Shape 756"/>
          <p:cNvSpPr txBox="1"/>
          <p:nvPr/>
        </p:nvSpPr>
        <p:spPr>
          <a:xfrm>
            <a:off x="610752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C</a:t>
            </a:r>
          </a:p>
        </p:txBody>
      </p:sp>
      <p:sp>
        <p:nvSpPr>
          <p:cNvPr id="757" name="Shape 757"/>
          <p:cNvSpPr txBox="1"/>
          <p:nvPr/>
        </p:nvSpPr>
        <p:spPr>
          <a:xfrm>
            <a:off x="653207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D</a:t>
            </a:r>
          </a:p>
        </p:txBody>
      </p:sp>
      <p:cxnSp>
        <p:nvCxnSpPr>
          <p:cNvPr id="758" name="Shape 758"/>
          <p:cNvCxnSpPr/>
          <p:nvPr/>
        </p:nvCxnSpPr>
        <p:spPr>
          <a:xfrm flipH="1" rot="10800000">
            <a:off x="5080375" y="1480625"/>
            <a:ext cx="1420200" cy="21600"/>
          </a:xfrm>
          <a:prstGeom prst="straightConnector1">
            <a:avLst/>
          </a:prstGeom>
          <a:noFill/>
          <a:ln cap="flat" cmpd="sng" w="76200">
            <a:solidFill>
              <a:srgbClr val="FF0000"/>
            </a:solidFill>
            <a:prstDash val="solid"/>
            <a:round/>
            <a:headEnd len="lg" w="lg" type="none"/>
            <a:tailEnd len="lg" w="lg" type="none"/>
          </a:ln>
        </p:spPr>
      </p:cxnSp>
      <p:sp>
        <p:nvSpPr>
          <p:cNvPr id="759" name="Shape 759"/>
          <p:cNvSpPr/>
          <p:nvPr/>
        </p:nvSpPr>
        <p:spPr>
          <a:xfrm>
            <a:off x="5613450" y="11732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0" name="Shape 760"/>
          <p:cNvSpPr/>
          <p:nvPr/>
        </p:nvSpPr>
        <p:spPr>
          <a:xfrm>
            <a:off x="6862875" y="3563825"/>
            <a:ext cx="91500" cy="3471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solidFill>
                <a:srgbClr val="0000FF"/>
              </a:solidFill>
            </a:endParaRPr>
          </a:p>
        </p:txBody>
      </p:sp>
      <p:sp>
        <p:nvSpPr>
          <p:cNvPr id="761" name="Shape 761"/>
          <p:cNvSpPr txBox="1"/>
          <p:nvPr/>
        </p:nvSpPr>
        <p:spPr>
          <a:xfrm>
            <a:off x="6956625" y="3527975"/>
            <a:ext cx="897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-h(x,y)</a:t>
            </a:r>
          </a:p>
        </p:txBody>
      </p:sp>
      <p:sp>
        <p:nvSpPr>
          <p:cNvPr id="762" name="Shape 762"/>
          <p:cNvSpPr txBox="1"/>
          <p:nvPr/>
        </p:nvSpPr>
        <p:spPr>
          <a:xfrm>
            <a:off x="8124324" y="2227300"/>
            <a:ext cx="1111200" cy="5289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L - h(x,y)</a:t>
            </a:r>
          </a:p>
        </p:txBody>
      </p:sp>
      <p:sp>
        <p:nvSpPr>
          <p:cNvPr id="763" name="Shape 763"/>
          <p:cNvSpPr txBox="1"/>
          <p:nvPr/>
        </p:nvSpPr>
        <p:spPr>
          <a:xfrm>
            <a:off x="7240112" y="2209937"/>
            <a:ext cx="321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1155CC"/>
                </a:solidFill>
              </a:rPr>
              <a:t>L</a:t>
            </a:r>
          </a:p>
        </p:txBody>
      </p:sp>
      <p:sp>
        <p:nvSpPr>
          <p:cNvPr id="764" name="Shape 764"/>
          <p:cNvSpPr/>
          <p:nvPr/>
        </p:nvSpPr>
        <p:spPr>
          <a:xfrm>
            <a:off x="7583775" y="1480625"/>
            <a:ext cx="106200" cy="20832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65" name="Shape 765"/>
          <p:cNvCxnSpPr/>
          <p:nvPr/>
        </p:nvCxnSpPr>
        <p:spPr>
          <a:xfrm flipH="1" rot="10800000">
            <a:off x="6373612" y="3565325"/>
            <a:ext cx="212400" cy="3300"/>
          </a:xfrm>
          <a:prstGeom prst="straightConnector1">
            <a:avLst/>
          </a:prstGeom>
          <a:noFill/>
          <a:ln cap="flat" cmpd="sng" w="76200">
            <a:solidFill>
              <a:srgbClr val="FF0000"/>
            </a:solidFill>
            <a:prstDash val="solid"/>
            <a:round/>
            <a:headEnd len="lg" w="lg" type="none"/>
            <a:tailEnd len="lg" w="lg" type="none"/>
          </a:ln>
        </p:spPr>
      </p:cxnSp>
      <p:sp>
        <p:nvSpPr>
          <p:cNvPr id="766" name="Shape 766"/>
          <p:cNvSpPr/>
          <p:nvPr/>
        </p:nvSpPr>
        <p:spPr>
          <a:xfrm>
            <a:off x="8018125" y="1480625"/>
            <a:ext cx="106200" cy="2416200"/>
          </a:xfrm>
          <a:prstGeom prst="upDownArrow">
            <a:avLst>
              <a:gd fmla="val 50000" name="adj1"/>
              <a:gd fmla="val 50000" name="adj2"/>
            </a:avLst>
          </a:prstGeom>
          <a:solidFill>
            <a:srgbClr val="0000FF"/>
          </a:solidFill>
          <a:ln cap="flat" cmpd="sng" w="9525">
            <a:solidFill>
              <a:srgbClr val="1155CC"/>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7" name="Shape 767"/>
          <p:cNvSpPr/>
          <p:nvPr/>
        </p:nvSpPr>
        <p:spPr>
          <a:xfrm>
            <a:off x="6320250" y="3518100"/>
            <a:ext cx="91500" cy="104400"/>
          </a:xfrm>
          <a:prstGeom prst="ellipse">
            <a:avLst/>
          </a:prstGeom>
          <a:solidFill>
            <a:srgbClr val="00FF00"/>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8" name="Shape 768"/>
          <p:cNvSpPr/>
          <p:nvPr/>
        </p:nvSpPr>
        <p:spPr>
          <a:xfrm>
            <a:off x="6540462" y="3518100"/>
            <a:ext cx="91500" cy="104400"/>
          </a:xfrm>
          <a:prstGeom prst="ellipse">
            <a:avLst/>
          </a:prstGeom>
          <a:solidFill>
            <a:srgbClr val="00FF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9" name="Shape 769"/>
          <p:cNvSpPr txBox="1"/>
          <p:nvPr/>
        </p:nvSpPr>
        <p:spPr>
          <a:xfrm>
            <a:off x="5613450" y="1439752"/>
            <a:ext cx="461700" cy="3864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FF0000"/>
                </a:solidFill>
              </a:rPr>
              <a:t>d</a:t>
            </a:r>
          </a:p>
        </p:txBody>
      </p:sp>
      <p:sp>
        <p:nvSpPr>
          <p:cNvPr id="770" name="Shape 77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4" name="Shape 774"/>
        <p:cNvGrpSpPr/>
        <p:nvPr/>
      </p:nvGrpSpPr>
      <p:grpSpPr>
        <a:xfrm>
          <a:off x="0" y="0"/>
          <a:ext cx="0" cy="0"/>
          <a:chOff x="0" y="0"/>
          <a:chExt cx="0" cy="0"/>
        </a:xfrm>
      </p:grpSpPr>
      <p:sp>
        <p:nvSpPr>
          <p:cNvPr id="775" name="Shape 775"/>
          <p:cNvSpPr txBox="1"/>
          <p:nvPr>
            <p:ph type="title"/>
          </p:nvPr>
        </p:nvSpPr>
        <p:spPr>
          <a:xfrm>
            <a:off x="311700" y="445025"/>
            <a:ext cx="34965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776" name="Shape 776"/>
          <p:cNvSpPr txBox="1"/>
          <p:nvPr/>
        </p:nvSpPr>
        <p:spPr>
          <a:xfrm>
            <a:off x="5054850" y="34692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777" name="Shape 777"/>
          <p:cNvSpPr/>
          <p:nvPr/>
        </p:nvSpPr>
        <p:spPr>
          <a:xfrm rot="-1719710">
            <a:off x="3607400" y="14917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8" name="Shape 778"/>
          <p:cNvSpPr txBox="1"/>
          <p:nvPr/>
        </p:nvSpPr>
        <p:spPr>
          <a:xfrm>
            <a:off x="6266800" y="865325"/>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cxnSp>
        <p:nvCxnSpPr>
          <p:cNvPr id="779" name="Shape 779"/>
          <p:cNvCxnSpPr/>
          <p:nvPr/>
        </p:nvCxnSpPr>
        <p:spPr>
          <a:xfrm flipH="1" rot="10800000">
            <a:off x="3409975" y="3563825"/>
            <a:ext cx="4425600" cy="4800"/>
          </a:xfrm>
          <a:prstGeom prst="straightConnector1">
            <a:avLst/>
          </a:prstGeom>
          <a:noFill/>
          <a:ln cap="flat" cmpd="sng" w="28575">
            <a:solidFill>
              <a:schemeClr val="dk2"/>
            </a:solidFill>
            <a:prstDash val="dash"/>
            <a:round/>
            <a:headEnd len="lg" w="lg" type="none"/>
            <a:tailEnd len="lg" w="lg" type="none"/>
          </a:ln>
        </p:spPr>
      </p:cxnSp>
      <p:sp>
        <p:nvSpPr>
          <p:cNvPr id="780" name="Shape 780"/>
          <p:cNvSpPr txBox="1"/>
          <p:nvPr/>
        </p:nvSpPr>
        <p:spPr>
          <a:xfrm>
            <a:off x="4013500" y="9781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781" name="Shape 781"/>
          <p:cNvSpPr/>
          <p:nvPr/>
        </p:nvSpPr>
        <p:spPr>
          <a:xfrm>
            <a:off x="5021200" y="42438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82" name="Shape 782"/>
          <p:cNvCxnSpPr/>
          <p:nvPr/>
        </p:nvCxnSpPr>
        <p:spPr>
          <a:xfrm>
            <a:off x="5080300" y="1528249"/>
            <a:ext cx="1702800" cy="2673000"/>
          </a:xfrm>
          <a:prstGeom prst="straightConnector1">
            <a:avLst/>
          </a:prstGeom>
          <a:noFill/>
          <a:ln cap="flat" cmpd="sng" w="76200">
            <a:solidFill>
              <a:srgbClr val="FF0000"/>
            </a:solidFill>
            <a:prstDash val="solid"/>
            <a:round/>
            <a:headEnd len="lg" w="lg" type="none"/>
            <a:tailEnd len="lg" w="lg" type="none"/>
          </a:ln>
        </p:spPr>
      </p:cxnSp>
      <p:cxnSp>
        <p:nvCxnSpPr>
          <p:cNvPr id="783" name="Shape 783"/>
          <p:cNvCxnSpPr/>
          <p:nvPr/>
        </p:nvCxnSpPr>
        <p:spPr>
          <a:xfrm>
            <a:off x="6487537" y="1395650"/>
            <a:ext cx="106200" cy="2835300"/>
          </a:xfrm>
          <a:prstGeom prst="straightConnector1">
            <a:avLst/>
          </a:prstGeom>
          <a:noFill/>
          <a:ln cap="flat" cmpd="sng" w="76200">
            <a:solidFill>
              <a:srgbClr val="FF0000"/>
            </a:solidFill>
            <a:prstDash val="solid"/>
            <a:round/>
            <a:headEnd len="lg" w="lg" type="none"/>
            <a:tailEnd len="lg" w="lg" type="none"/>
          </a:ln>
        </p:spPr>
      </p:cxnSp>
      <p:sp>
        <p:nvSpPr>
          <p:cNvPr id="784" name="Shape 784"/>
          <p:cNvSpPr/>
          <p:nvPr/>
        </p:nvSpPr>
        <p:spPr>
          <a:xfrm>
            <a:off x="6460125" y="38967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5" name="Shape 785"/>
          <p:cNvSpPr txBox="1"/>
          <p:nvPr/>
        </p:nvSpPr>
        <p:spPr>
          <a:xfrm>
            <a:off x="6559800" y="38338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786" name="Shape 786"/>
          <p:cNvSpPr/>
          <p:nvPr/>
        </p:nvSpPr>
        <p:spPr>
          <a:xfrm>
            <a:off x="6548850" y="38549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7" name="Shape 787"/>
          <p:cNvSpPr txBox="1"/>
          <p:nvPr/>
        </p:nvSpPr>
        <p:spPr>
          <a:xfrm>
            <a:off x="610752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C</a:t>
            </a:r>
          </a:p>
        </p:txBody>
      </p:sp>
      <p:sp>
        <p:nvSpPr>
          <p:cNvPr id="788" name="Shape 788"/>
          <p:cNvSpPr txBox="1"/>
          <p:nvPr/>
        </p:nvSpPr>
        <p:spPr>
          <a:xfrm>
            <a:off x="653207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D</a:t>
            </a:r>
          </a:p>
        </p:txBody>
      </p:sp>
      <p:cxnSp>
        <p:nvCxnSpPr>
          <p:cNvPr id="789" name="Shape 789"/>
          <p:cNvCxnSpPr/>
          <p:nvPr/>
        </p:nvCxnSpPr>
        <p:spPr>
          <a:xfrm flipH="1" rot="10800000">
            <a:off x="5080375" y="1480625"/>
            <a:ext cx="1420200" cy="21600"/>
          </a:xfrm>
          <a:prstGeom prst="straightConnector1">
            <a:avLst/>
          </a:prstGeom>
          <a:noFill/>
          <a:ln cap="flat" cmpd="sng" w="76200">
            <a:solidFill>
              <a:srgbClr val="00FF00"/>
            </a:solidFill>
            <a:prstDash val="solid"/>
            <a:round/>
            <a:headEnd len="lg" w="lg" type="none"/>
            <a:tailEnd len="lg" w="lg" type="none"/>
          </a:ln>
        </p:spPr>
      </p:cxnSp>
      <p:sp>
        <p:nvSpPr>
          <p:cNvPr id="790" name="Shape 790"/>
          <p:cNvSpPr/>
          <p:nvPr/>
        </p:nvSpPr>
        <p:spPr>
          <a:xfrm>
            <a:off x="5613450" y="11732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1" name="Shape 791"/>
          <p:cNvSpPr/>
          <p:nvPr/>
        </p:nvSpPr>
        <p:spPr>
          <a:xfrm>
            <a:off x="6862875" y="3563825"/>
            <a:ext cx="91500" cy="347100"/>
          </a:xfrm>
          <a:prstGeom prst="upDownArrow">
            <a:avLst>
              <a:gd fmla="val 50000" name="adj1"/>
              <a:gd fmla="val 50000" name="adj2"/>
            </a:avLst>
          </a:prstGeom>
          <a:solidFill>
            <a:srgbClr val="FF00FF"/>
          </a:solidFill>
          <a:ln cap="flat" cmpd="sng" w="9525">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2" name="Shape 792"/>
          <p:cNvSpPr txBox="1"/>
          <p:nvPr/>
        </p:nvSpPr>
        <p:spPr>
          <a:xfrm>
            <a:off x="6956625" y="3527975"/>
            <a:ext cx="897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-h(x,y)</a:t>
            </a:r>
          </a:p>
        </p:txBody>
      </p:sp>
      <p:sp>
        <p:nvSpPr>
          <p:cNvPr id="793" name="Shape 793"/>
          <p:cNvSpPr txBox="1"/>
          <p:nvPr/>
        </p:nvSpPr>
        <p:spPr>
          <a:xfrm>
            <a:off x="8124324" y="2227300"/>
            <a:ext cx="1111200" cy="5289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L - h(x,y)</a:t>
            </a:r>
          </a:p>
        </p:txBody>
      </p:sp>
      <p:sp>
        <p:nvSpPr>
          <p:cNvPr id="794" name="Shape 794"/>
          <p:cNvSpPr txBox="1"/>
          <p:nvPr/>
        </p:nvSpPr>
        <p:spPr>
          <a:xfrm>
            <a:off x="7240112" y="2209937"/>
            <a:ext cx="321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L</a:t>
            </a:r>
          </a:p>
        </p:txBody>
      </p:sp>
      <p:sp>
        <p:nvSpPr>
          <p:cNvPr id="795" name="Shape 795"/>
          <p:cNvSpPr/>
          <p:nvPr/>
        </p:nvSpPr>
        <p:spPr>
          <a:xfrm>
            <a:off x="7583775" y="1480625"/>
            <a:ext cx="106200" cy="20832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796" name="Shape 796"/>
          <p:cNvCxnSpPr/>
          <p:nvPr/>
        </p:nvCxnSpPr>
        <p:spPr>
          <a:xfrm flipH="1" rot="10800000">
            <a:off x="6373612" y="3565325"/>
            <a:ext cx="212400" cy="3300"/>
          </a:xfrm>
          <a:prstGeom prst="straightConnector1">
            <a:avLst/>
          </a:prstGeom>
          <a:noFill/>
          <a:ln cap="flat" cmpd="sng" w="76200">
            <a:solidFill>
              <a:srgbClr val="00FF00"/>
            </a:solidFill>
            <a:prstDash val="solid"/>
            <a:round/>
            <a:headEnd len="lg" w="lg" type="none"/>
            <a:tailEnd len="lg" w="lg" type="none"/>
          </a:ln>
        </p:spPr>
      </p:cxnSp>
      <p:sp>
        <p:nvSpPr>
          <p:cNvPr id="797" name="Shape 797"/>
          <p:cNvSpPr/>
          <p:nvPr/>
        </p:nvSpPr>
        <p:spPr>
          <a:xfrm>
            <a:off x="8018125" y="1480625"/>
            <a:ext cx="106200" cy="2416200"/>
          </a:xfrm>
          <a:prstGeom prst="upDownArrow">
            <a:avLst>
              <a:gd fmla="val 50000" name="adj1"/>
              <a:gd fmla="val 50000" name="adj2"/>
            </a:avLst>
          </a:prstGeom>
          <a:solidFill>
            <a:srgbClr val="FF00FF"/>
          </a:solidFill>
          <a:ln cap="flat" cmpd="sng" w="9525">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8" name="Shape 798"/>
          <p:cNvSpPr/>
          <p:nvPr/>
        </p:nvSpPr>
        <p:spPr>
          <a:xfrm>
            <a:off x="6320250" y="3518100"/>
            <a:ext cx="91500" cy="104400"/>
          </a:xfrm>
          <a:prstGeom prst="ellipse">
            <a:avLst/>
          </a:prstGeom>
          <a:solidFill>
            <a:srgbClr val="00FF00"/>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9" name="Shape 799"/>
          <p:cNvSpPr/>
          <p:nvPr/>
        </p:nvSpPr>
        <p:spPr>
          <a:xfrm>
            <a:off x="6540462" y="3518100"/>
            <a:ext cx="91500" cy="104400"/>
          </a:xfrm>
          <a:prstGeom prst="ellipse">
            <a:avLst/>
          </a:prstGeom>
          <a:solidFill>
            <a:srgbClr val="00FF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0" name="Shape 800"/>
          <p:cNvSpPr txBox="1"/>
          <p:nvPr/>
        </p:nvSpPr>
        <p:spPr>
          <a:xfrm>
            <a:off x="5613450" y="1439752"/>
            <a:ext cx="461700" cy="3864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FF0000"/>
                </a:solidFill>
              </a:rPr>
              <a:t>d</a:t>
            </a:r>
          </a:p>
        </p:txBody>
      </p:sp>
      <p:sp>
        <p:nvSpPr>
          <p:cNvPr id="801" name="Shape 80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802" name="Shape 802"/>
          <p:cNvPicPr preferRelativeResize="0"/>
          <p:nvPr/>
        </p:nvPicPr>
        <p:blipFill>
          <a:blip r:embed="rId3">
            <a:alphaModFix/>
          </a:blip>
          <a:stretch>
            <a:fillRect/>
          </a:stretch>
        </p:blipFill>
        <p:spPr>
          <a:xfrm>
            <a:off x="768279" y="2474199"/>
            <a:ext cx="2652683" cy="672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6" name="Shape 806"/>
        <p:cNvGrpSpPr/>
        <p:nvPr/>
      </p:nvGrpSpPr>
      <p:grpSpPr>
        <a:xfrm>
          <a:off x="0" y="0"/>
          <a:ext cx="0" cy="0"/>
          <a:chOff x="0" y="0"/>
          <a:chExt cx="0" cy="0"/>
        </a:xfrm>
      </p:grpSpPr>
      <p:sp>
        <p:nvSpPr>
          <p:cNvPr id="807" name="Shape 807"/>
          <p:cNvSpPr txBox="1"/>
          <p:nvPr>
            <p:ph type="title"/>
          </p:nvPr>
        </p:nvSpPr>
        <p:spPr>
          <a:xfrm>
            <a:off x="311700" y="445025"/>
            <a:ext cx="3496500" cy="572700"/>
          </a:xfrm>
          <a:prstGeom prst="rect">
            <a:avLst/>
          </a:prstGeom>
        </p:spPr>
        <p:txBody>
          <a:bodyPr anchorCtr="0" anchor="t" bIns="91425" lIns="91425" rIns="91425" tIns="91425">
            <a:noAutofit/>
          </a:bodyPr>
          <a:lstStyle/>
          <a:p>
            <a:pPr lvl="0" rtl="0">
              <a:spcBef>
                <a:spcPts val="0"/>
              </a:spcBef>
              <a:buNone/>
            </a:pPr>
            <a:r>
              <a:rPr lang="en"/>
              <a:t>Phase Profilometry</a:t>
            </a:r>
          </a:p>
        </p:txBody>
      </p:sp>
      <p:sp>
        <p:nvSpPr>
          <p:cNvPr id="808" name="Shape 808"/>
          <p:cNvSpPr txBox="1"/>
          <p:nvPr/>
        </p:nvSpPr>
        <p:spPr>
          <a:xfrm>
            <a:off x="5054850" y="3469275"/>
            <a:ext cx="321000" cy="347100"/>
          </a:xfrm>
          <a:prstGeom prst="rect">
            <a:avLst/>
          </a:prstGeom>
          <a:noFill/>
          <a:ln>
            <a:noFill/>
          </a:ln>
        </p:spPr>
        <p:txBody>
          <a:bodyPr anchorCtr="0" anchor="t" bIns="91425" lIns="91425" rIns="91425" tIns="91425">
            <a:noAutofit/>
          </a:bodyPr>
          <a:lstStyle/>
          <a:p>
            <a:pPr lvl="0" rtl="0">
              <a:spcBef>
                <a:spcPts val="0"/>
              </a:spcBef>
              <a:buNone/>
            </a:pPr>
            <a:r>
              <a:t/>
            </a:r>
            <a:endParaRPr b="1"/>
          </a:p>
        </p:txBody>
      </p:sp>
      <p:sp>
        <p:nvSpPr>
          <p:cNvPr id="809" name="Shape 809"/>
          <p:cNvSpPr/>
          <p:nvPr/>
        </p:nvSpPr>
        <p:spPr>
          <a:xfrm rot="-1719710">
            <a:off x="3607400" y="1491712"/>
            <a:ext cx="1895800" cy="282475"/>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0" name="Shape 810"/>
          <p:cNvSpPr txBox="1"/>
          <p:nvPr/>
        </p:nvSpPr>
        <p:spPr>
          <a:xfrm>
            <a:off x="6266800" y="865325"/>
            <a:ext cx="7875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camera</a:t>
            </a:r>
          </a:p>
        </p:txBody>
      </p:sp>
      <p:cxnSp>
        <p:nvCxnSpPr>
          <p:cNvPr id="811" name="Shape 811"/>
          <p:cNvCxnSpPr/>
          <p:nvPr/>
        </p:nvCxnSpPr>
        <p:spPr>
          <a:xfrm flipH="1" rot="10800000">
            <a:off x="3409975" y="3563825"/>
            <a:ext cx="4425600" cy="4800"/>
          </a:xfrm>
          <a:prstGeom prst="straightConnector1">
            <a:avLst/>
          </a:prstGeom>
          <a:noFill/>
          <a:ln cap="flat" cmpd="sng" w="28575">
            <a:solidFill>
              <a:schemeClr val="dk2"/>
            </a:solidFill>
            <a:prstDash val="dash"/>
            <a:round/>
            <a:headEnd len="lg" w="lg" type="none"/>
            <a:tailEnd len="lg" w="lg" type="none"/>
          </a:ln>
        </p:spPr>
      </p:cxnSp>
      <p:sp>
        <p:nvSpPr>
          <p:cNvPr id="812" name="Shape 812"/>
          <p:cNvSpPr txBox="1"/>
          <p:nvPr/>
        </p:nvSpPr>
        <p:spPr>
          <a:xfrm>
            <a:off x="4013500" y="978125"/>
            <a:ext cx="897000" cy="347100"/>
          </a:xfrm>
          <a:prstGeom prst="rect">
            <a:avLst/>
          </a:prstGeom>
          <a:noFill/>
          <a:ln>
            <a:noFill/>
          </a:ln>
        </p:spPr>
        <p:txBody>
          <a:bodyPr anchorCtr="0" anchor="t" bIns="91425" lIns="91425" rIns="91425" tIns="91425">
            <a:noAutofit/>
          </a:bodyPr>
          <a:lstStyle/>
          <a:p>
            <a:pPr lvl="0" rtl="0">
              <a:spcBef>
                <a:spcPts val="0"/>
              </a:spcBef>
              <a:buNone/>
            </a:pPr>
            <a:r>
              <a:rPr lang="en">
                <a:solidFill>
                  <a:schemeClr val="dk2"/>
                </a:solidFill>
              </a:rPr>
              <a:t>projector</a:t>
            </a:r>
          </a:p>
        </p:txBody>
      </p:sp>
      <p:sp>
        <p:nvSpPr>
          <p:cNvPr id="813" name="Shape 813"/>
          <p:cNvSpPr/>
          <p:nvPr/>
        </p:nvSpPr>
        <p:spPr>
          <a:xfrm>
            <a:off x="5021200" y="4243850"/>
            <a:ext cx="2846700" cy="6720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814" name="Shape 814"/>
          <p:cNvCxnSpPr/>
          <p:nvPr/>
        </p:nvCxnSpPr>
        <p:spPr>
          <a:xfrm>
            <a:off x="5080300" y="1528249"/>
            <a:ext cx="1702800" cy="2673000"/>
          </a:xfrm>
          <a:prstGeom prst="straightConnector1">
            <a:avLst/>
          </a:prstGeom>
          <a:noFill/>
          <a:ln cap="flat" cmpd="sng" w="76200">
            <a:solidFill>
              <a:srgbClr val="FF0000"/>
            </a:solidFill>
            <a:prstDash val="solid"/>
            <a:round/>
            <a:headEnd len="lg" w="lg" type="none"/>
            <a:tailEnd len="lg" w="lg" type="none"/>
          </a:ln>
        </p:spPr>
      </p:cxnSp>
      <p:cxnSp>
        <p:nvCxnSpPr>
          <p:cNvPr id="815" name="Shape 815"/>
          <p:cNvCxnSpPr/>
          <p:nvPr/>
        </p:nvCxnSpPr>
        <p:spPr>
          <a:xfrm>
            <a:off x="6487537" y="1395650"/>
            <a:ext cx="106200" cy="2835300"/>
          </a:xfrm>
          <a:prstGeom prst="straightConnector1">
            <a:avLst/>
          </a:prstGeom>
          <a:noFill/>
          <a:ln cap="flat" cmpd="sng" w="76200">
            <a:solidFill>
              <a:srgbClr val="FF0000"/>
            </a:solidFill>
            <a:prstDash val="solid"/>
            <a:round/>
            <a:headEnd len="lg" w="lg" type="none"/>
            <a:tailEnd len="lg" w="lg" type="none"/>
          </a:ln>
        </p:spPr>
      </p:cxnSp>
      <p:sp>
        <p:nvSpPr>
          <p:cNvPr id="816" name="Shape 816"/>
          <p:cNvSpPr/>
          <p:nvPr/>
        </p:nvSpPr>
        <p:spPr>
          <a:xfrm>
            <a:off x="6460125" y="3896750"/>
            <a:ext cx="897000" cy="347100"/>
          </a:xfrm>
          <a:prstGeom prst="round2SameRect">
            <a:avLst>
              <a:gd fmla="val 40578" name="adj1"/>
              <a:gd fmla="val 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7" name="Shape 817"/>
          <p:cNvSpPr txBox="1"/>
          <p:nvPr/>
        </p:nvSpPr>
        <p:spPr>
          <a:xfrm>
            <a:off x="6559800" y="3833837"/>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H</a:t>
            </a:r>
          </a:p>
        </p:txBody>
      </p:sp>
      <p:sp>
        <p:nvSpPr>
          <p:cNvPr id="818" name="Shape 818"/>
          <p:cNvSpPr/>
          <p:nvPr/>
        </p:nvSpPr>
        <p:spPr>
          <a:xfrm>
            <a:off x="6548850" y="3854975"/>
            <a:ext cx="91500" cy="104400"/>
          </a:xfrm>
          <a:prstGeom prst="ellipse">
            <a:avLst/>
          </a:prstGeom>
          <a:solidFill>
            <a:srgbClr val="9900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9" name="Shape 819"/>
          <p:cNvSpPr txBox="1"/>
          <p:nvPr/>
        </p:nvSpPr>
        <p:spPr>
          <a:xfrm>
            <a:off x="610752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C</a:t>
            </a:r>
          </a:p>
        </p:txBody>
      </p:sp>
      <p:sp>
        <p:nvSpPr>
          <p:cNvPr id="820" name="Shape 820"/>
          <p:cNvSpPr txBox="1"/>
          <p:nvPr/>
        </p:nvSpPr>
        <p:spPr>
          <a:xfrm>
            <a:off x="6532075" y="3487625"/>
            <a:ext cx="321000" cy="347100"/>
          </a:xfrm>
          <a:prstGeom prst="rect">
            <a:avLst/>
          </a:prstGeom>
          <a:noFill/>
          <a:ln>
            <a:noFill/>
          </a:ln>
        </p:spPr>
        <p:txBody>
          <a:bodyPr anchorCtr="0" anchor="t" bIns="91425" lIns="91425" rIns="91425" tIns="91425">
            <a:noAutofit/>
          </a:bodyPr>
          <a:lstStyle/>
          <a:p>
            <a:pPr lvl="0" rtl="0">
              <a:spcBef>
                <a:spcPts val="0"/>
              </a:spcBef>
              <a:buNone/>
            </a:pPr>
            <a:r>
              <a:rPr b="1" lang="en"/>
              <a:t>D</a:t>
            </a:r>
          </a:p>
        </p:txBody>
      </p:sp>
      <p:cxnSp>
        <p:nvCxnSpPr>
          <p:cNvPr id="821" name="Shape 821"/>
          <p:cNvCxnSpPr/>
          <p:nvPr/>
        </p:nvCxnSpPr>
        <p:spPr>
          <a:xfrm flipH="1" rot="10800000">
            <a:off x="5080375" y="1480625"/>
            <a:ext cx="1420200" cy="21600"/>
          </a:xfrm>
          <a:prstGeom prst="straightConnector1">
            <a:avLst/>
          </a:prstGeom>
          <a:noFill/>
          <a:ln cap="flat" cmpd="sng" w="76200">
            <a:solidFill>
              <a:srgbClr val="00FF00"/>
            </a:solidFill>
            <a:prstDash val="solid"/>
            <a:round/>
            <a:headEnd len="lg" w="lg" type="none"/>
            <a:tailEnd len="lg" w="lg" type="none"/>
          </a:ln>
        </p:spPr>
      </p:cxnSp>
      <p:sp>
        <p:nvSpPr>
          <p:cNvPr id="822" name="Shape 822"/>
          <p:cNvSpPr/>
          <p:nvPr/>
        </p:nvSpPr>
        <p:spPr>
          <a:xfrm>
            <a:off x="5613450" y="1173200"/>
            <a:ext cx="1962300" cy="282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3" name="Shape 823"/>
          <p:cNvSpPr/>
          <p:nvPr/>
        </p:nvSpPr>
        <p:spPr>
          <a:xfrm>
            <a:off x="6862875" y="3563825"/>
            <a:ext cx="91500" cy="347100"/>
          </a:xfrm>
          <a:prstGeom prst="upDownArrow">
            <a:avLst>
              <a:gd fmla="val 50000" name="adj1"/>
              <a:gd fmla="val 50000" name="adj2"/>
            </a:avLst>
          </a:prstGeom>
          <a:solidFill>
            <a:srgbClr val="FF00FF"/>
          </a:solidFill>
          <a:ln cap="flat" cmpd="sng" w="9525">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4" name="Shape 824"/>
          <p:cNvSpPr txBox="1"/>
          <p:nvPr/>
        </p:nvSpPr>
        <p:spPr>
          <a:xfrm>
            <a:off x="6956625" y="3527975"/>
            <a:ext cx="897000" cy="4188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-h(x,y)</a:t>
            </a:r>
          </a:p>
        </p:txBody>
      </p:sp>
      <p:sp>
        <p:nvSpPr>
          <p:cNvPr id="825" name="Shape 825"/>
          <p:cNvSpPr txBox="1"/>
          <p:nvPr/>
        </p:nvSpPr>
        <p:spPr>
          <a:xfrm>
            <a:off x="8124324" y="2227300"/>
            <a:ext cx="1111200" cy="5289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0000FF"/>
                </a:solidFill>
              </a:rPr>
              <a:t>L - h(x,y)</a:t>
            </a:r>
          </a:p>
        </p:txBody>
      </p:sp>
      <p:sp>
        <p:nvSpPr>
          <p:cNvPr id="826" name="Shape 826"/>
          <p:cNvSpPr txBox="1"/>
          <p:nvPr/>
        </p:nvSpPr>
        <p:spPr>
          <a:xfrm>
            <a:off x="7240112" y="2209937"/>
            <a:ext cx="321000" cy="418800"/>
          </a:xfrm>
          <a:prstGeom prst="rect">
            <a:avLst/>
          </a:prstGeom>
          <a:noFill/>
          <a:ln>
            <a:noFill/>
          </a:ln>
        </p:spPr>
        <p:txBody>
          <a:bodyPr anchorCtr="0" anchor="t" bIns="91425" lIns="91425" rIns="91425" tIns="91425">
            <a:noAutofit/>
          </a:bodyPr>
          <a:lstStyle/>
          <a:p>
            <a:pPr lvl="0" rtl="0">
              <a:spcBef>
                <a:spcPts val="0"/>
              </a:spcBef>
              <a:buNone/>
            </a:pPr>
            <a:r>
              <a:rPr b="1" lang="en" sz="1600"/>
              <a:t>L</a:t>
            </a:r>
          </a:p>
        </p:txBody>
      </p:sp>
      <p:sp>
        <p:nvSpPr>
          <p:cNvPr id="827" name="Shape 827"/>
          <p:cNvSpPr/>
          <p:nvPr/>
        </p:nvSpPr>
        <p:spPr>
          <a:xfrm>
            <a:off x="7583775" y="1480625"/>
            <a:ext cx="106200" cy="2083200"/>
          </a:xfrm>
          <a:prstGeom prst="upDownArrow">
            <a:avLst>
              <a:gd fmla="val 50000" name="adj1"/>
              <a:gd fmla="val 50000" name="adj2"/>
            </a:avLst>
          </a:prstGeom>
          <a:solidFill>
            <a:srgbClr val="0000FF"/>
          </a:solidFill>
          <a:ln cap="flat" cmpd="sng" w="9525">
            <a:solidFill>
              <a:srgbClr val="00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828" name="Shape 828"/>
          <p:cNvCxnSpPr/>
          <p:nvPr/>
        </p:nvCxnSpPr>
        <p:spPr>
          <a:xfrm flipH="1" rot="10800000">
            <a:off x="6373612" y="3565325"/>
            <a:ext cx="212400" cy="3300"/>
          </a:xfrm>
          <a:prstGeom prst="straightConnector1">
            <a:avLst/>
          </a:prstGeom>
          <a:noFill/>
          <a:ln cap="flat" cmpd="sng" w="76200">
            <a:solidFill>
              <a:srgbClr val="00FF00"/>
            </a:solidFill>
            <a:prstDash val="solid"/>
            <a:round/>
            <a:headEnd len="lg" w="lg" type="none"/>
            <a:tailEnd len="lg" w="lg" type="none"/>
          </a:ln>
        </p:spPr>
      </p:cxnSp>
      <p:sp>
        <p:nvSpPr>
          <p:cNvPr id="829" name="Shape 829"/>
          <p:cNvSpPr/>
          <p:nvPr/>
        </p:nvSpPr>
        <p:spPr>
          <a:xfrm>
            <a:off x="8018125" y="1480625"/>
            <a:ext cx="106200" cy="2416200"/>
          </a:xfrm>
          <a:prstGeom prst="upDownArrow">
            <a:avLst>
              <a:gd fmla="val 50000" name="adj1"/>
              <a:gd fmla="val 50000" name="adj2"/>
            </a:avLst>
          </a:prstGeom>
          <a:solidFill>
            <a:srgbClr val="FF00FF"/>
          </a:solidFill>
          <a:ln cap="flat" cmpd="sng" w="9525">
            <a:solidFill>
              <a:srgbClr val="FF00F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0" name="Shape 830"/>
          <p:cNvSpPr/>
          <p:nvPr/>
        </p:nvSpPr>
        <p:spPr>
          <a:xfrm>
            <a:off x="6320250" y="3518100"/>
            <a:ext cx="91500" cy="104400"/>
          </a:xfrm>
          <a:prstGeom prst="ellipse">
            <a:avLst/>
          </a:prstGeom>
          <a:solidFill>
            <a:srgbClr val="00FF00"/>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1" name="Shape 831"/>
          <p:cNvSpPr/>
          <p:nvPr/>
        </p:nvSpPr>
        <p:spPr>
          <a:xfrm>
            <a:off x="6540462" y="3518100"/>
            <a:ext cx="91500" cy="104400"/>
          </a:xfrm>
          <a:prstGeom prst="ellipse">
            <a:avLst/>
          </a:prstGeom>
          <a:solidFill>
            <a:srgbClr val="00FFFF"/>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32" name="Shape 832"/>
          <p:cNvSpPr txBox="1"/>
          <p:nvPr/>
        </p:nvSpPr>
        <p:spPr>
          <a:xfrm>
            <a:off x="5613450" y="1439752"/>
            <a:ext cx="461700" cy="386400"/>
          </a:xfrm>
          <a:prstGeom prst="rect">
            <a:avLst/>
          </a:prstGeom>
          <a:noFill/>
          <a:ln>
            <a:noFill/>
          </a:ln>
        </p:spPr>
        <p:txBody>
          <a:bodyPr anchorCtr="0" anchor="t" bIns="91425" lIns="91425" rIns="91425" tIns="91425">
            <a:noAutofit/>
          </a:bodyPr>
          <a:lstStyle/>
          <a:p>
            <a:pPr lvl="0" rtl="0">
              <a:spcBef>
                <a:spcPts val="0"/>
              </a:spcBef>
              <a:buNone/>
            </a:pPr>
            <a:r>
              <a:rPr b="1" lang="en" sz="1600">
                <a:solidFill>
                  <a:srgbClr val="FF0000"/>
                </a:solidFill>
              </a:rPr>
              <a:t>d</a:t>
            </a:r>
          </a:p>
        </p:txBody>
      </p:sp>
      <p:sp>
        <p:nvSpPr>
          <p:cNvPr id="833" name="Shape 833"/>
          <p:cNvSpPr/>
          <p:nvPr/>
        </p:nvSpPr>
        <p:spPr>
          <a:xfrm flipH="1">
            <a:off x="75750" y="2781150"/>
            <a:ext cx="591000" cy="1637700"/>
          </a:xfrm>
          <a:prstGeom prst="curvedLeftArrow">
            <a:avLst>
              <a:gd fmla="val 16448" name="adj1"/>
              <a:gd fmla="val 44482" name="adj2"/>
              <a:gd fmla="val 4402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34" name="Shape 834"/>
          <p:cNvPicPr preferRelativeResize="0"/>
          <p:nvPr/>
        </p:nvPicPr>
        <p:blipFill>
          <a:blip r:embed="rId3">
            <a:alphaModFix/>
          </a:blip>
          <a:stretch>
            <a:fillRect/>
          </a:stretch>
        </p:blipFill>
        <p:spPr>
          <a:xfrm>
            <a:off x="768279" y="2474199"/>
            <a:ext cx="2652683" cy="672000"/>
          </a:xfrm>
          <a:prstGeom prst="rect">
            <a:avLst/>
          </a:prstGeom>
          <a:noFill/>
          <a:ln>
            <a:noFill/>
          </a:ln>
        </p:spPr>
      </p:pic>
      <p:pic>
        <p:nvPicPr>
          <p:cNvPr id="835" name="Shape 835"/>
          <p:cNvPicPr preferRelativeResize="0"/>
          <p:nvPr/>
        </p:nvPicPr>
        <p:blipFill>
          <a:blip r:embed="rId4">
            <a:alphaModFix/>
          </a:blip>
          <a:stretch>
            <a:fillRect/>
          </a:stretch>
        </p:blipFill>
        <p:spPr>
          <a:xfrm>
            <a:off x="768275" y="3884871"/>
            <a:ext cx="3245224" cy="825528"/>
          </a:xfrm>
          <a:prstGeom prst="rect">
            <a:avLst/>
          </a:prstGeom>
          <a:noFill/>
          <a:ln>
            <a:noFill/>
          </a:ln>
        </p:spPr>
      </p:pic>
      <p:sp>
        <p:nvSpPr>
          <p:cNvPr id="836" name="Shape 8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pic>
        <p:nvPicPr>
          <p:cNvPr id="841" name="Shape 841"/>
          <p:cNvPicPr preferRelativeResize="0"/>
          <p:nvPr/>
        </p:nvPicPr>
        <p:blipFill>
          <a:blip r:embed="rId3">
            <a:alphaModFix/>
          </a:blip>
          <a:stretch>
            <a:fillRect/>
          </a:stretch>
        </p:blipFill>
        <p:spPr>
          <a:xfrm>
            <a:off x="5484225" y="2480525"/>
            <a:ext cx="3856474" cy="2747850"/>
          </a:xfrm>
          <a:prstGeom prst="rect">
            <a:avLst/>
          </a:prstGeom>
          <a:noFill/>
          <a:ln>
            <a:noFill/>
          </a:ln>
        </p:spPr>
      </p:pic>
      <p:sp>
        <p:nvSpPr>
          <p:cNvPr id="842" name="Shape 842"/>
          <p:cNvSpPr txBox="1"/>
          <p:nvPr>
            <p:ph type="title"/>
          </p:nvPr>
        </p:nvSpPr>
        <p:spPr>
          <a:xfrm>
            <a:off x="159300" y="164475"/>
            <a:ext cx="2986200" cy="572700"/>
          </a:xfrm>
          <a:prstGeom prst="rect">
            <a:avLst/>
          </a:prstGeom>
        </p:spPr>
        <p:txBody>
          <a:bodyPr anchorCtr="0" anchor="t" bIns="91425" lIns="91425" rIns="91425" tIns="91425">
            <a:noAutofit/>
          </a:bodyPr>
          <a:lstStyle/>
          <a:p>
            <a:pPr lvl="0" rtl="0">
              <a:spcBef>
                <a:spcPts val="0"/>
              </a:spcBef>
              <a:buNone/>
            </a:pPr>
            <a:r>
              <a:rPr lang="en"/>
              <a:t>Our Data</a:t>
            </a:r>
          </a:p>
        </p:txBody>
      </p:sp>
      <p:pic>
        <p:nvPicPr>
          <p:cNvPr descr="Height16.jpg" id="843" name="Shape 843"/>
          <p:cNvPicPr preferRelativeResize="0"/>
          <p:nvPr/>
        </p:nvPicPr>
        <p:blipFill>
          <a:blip r:embed="rId4">
            <a:alphaModFix/>
          </a:blip>
          <a:stretch>
            <a:fillRect/>
          </a:stretch>
        </p:blipFill>
        <p:spPr>
          <a:xfrm>
            <a:off x="159300" y="963837"/>
            <a:ext cx="2533550" cy="2613002"/>
          </a:xfrm>
          <a:prstGeom prst="rect">
            <a:avLst/>
          </a:prstGeom>
          <a:noFill/>
          <a:ln>
            <a:noFill/>
          </a:ln>
        </p:spPr>
      </p:pic>
      <p:sp>
        <p:nvSpPr>
          <p:cNvPr id="844" name="Shape 844"/>
          <p:cNvSpPr/>
          <p:nvPr/>
        </p:nvSpPr>
        <p:spPr>
          <a:xfrm>
            <a:off x="1118712" y="1773396"/>
            <a:ext cx="435651" cy="445441"/>
          </a:xfrm>
          <a:custGeom>
            <a:pathLst>
              <a:path extrusionOk="0" h="21647" w="22920">
                <a:moveTo>
                  <a:pt x="11623" y="21209"/>
                </a:moveTo>
                <a:cubicBezTo>
                  <a:pt x="8706" y="21209"/>
                  <a:pt x="5260" y="22419"/>
                  <a:pt x="2888" y="20724"/>
                </a:cubicBezTo>
                <a:cubicBezTo>
                  <a:pt x="-81" y="18602"/>
                  <a:pt x="-191" y="13638"/>
                  <a:pt x="462" y="10048"/>
                </a:cubicBezTo>
                <a:cubicBezTo>
                  <a:pt x="1640" y="3570"/>
                  <a:pt x="12042" y="-2116"/>
                  <a:pt x="17931" y="829"/>
                </a:cubicBezTo>
                <a:cubicBezTo>
                  <a:pt x="22185" y="2957"/>
                  <a:pt x="23968" y="9961"/>
                  <a:pt x="22298" y="14416"/>
                </a:cubicBezTo>
                <a:cubicBezTo>
                  <a:pt x="20768" y="18493"/>
                  <a:pt x="15362" y="20153"/>
                  <a:pt x="11137" y="21209"/>
                </a:cubicBezTo>
              </a:path>
            </a:pathLst>
          </a:custGeom>
          <a:noFill/>
          <a:ln cap="flat" cmpd="sng" w="19050">
            <a:solidFill>
              <a:srgbClr val="FF0000"/>
            </a:solidFill>
            <a:prstDash val="solid"/>
            <a:round/>
            <a:headEnd len="lg" w="lg" type="none"/>
            <a:tailEnd len="lg" w="lg" type="none"/>
          </a:ln>
        </p:spPr>
      </p:sp>
      <p:pic>
        <p:nvPicPr>
          <p:cNvPr descr="Coax0RGB.jpg" id="845" name="Shape 845"/>
          <p:cNvPicPr preferRelativeResize="0"/>
          <p:nvPr/>
        </p:nvPicPr>
        <p:blipFill>
          <a:blip r:embed="rId5">
            <a:alphaModFix/>
          </a:blip>
          <a:stretch>
            <a:fillRect/>
          </a:stretch>
        </p:blipFill>
        <p:spPr>
          <a:xfrm>
            <a:off x="2780975" y="963825"/>
            <a:ext cx="3145578" cy="2368427"/>
          </a:xfrm>
          <a:prstGeom prst="rect">
            <a:avLst/>
          </a:prstGeom>
          <a:noFill/>
          <a:ln>
            <a:noFill/>
          </a:ln>
        </p:spPr>
      </p:pic>
      <p:sp>
        <p:nvSpPr>
          <p:cNvPr id="846" name="Shape 846"/>
          <p:cNvSpPr/>
          <p:nvPr/>
        </p:nvSpPr>
        <p:spPr>
          <a:xfrm>
            <a:off x="3980323" y="1644200"/>
            <a:ext cx="545897" cy="541175"/>
          </a:xfrm>
          <a:custGeom>
            <a:pathLst>
              <a:path extrusionOk="0" h="21647" w="22920">
                <a:moveTo>
                  <a:pt x="11623" y="21209"/>
                </a:moveTo>
                <a:cubicBezTo>
                  <a:pt x="8706" y="21209"/>
                  <a:pt x="5260" y="22419"/>
                  <a:pt x="2888" y="20724"/>
                </a:cubicBezTo>
                <a:cubicBezTo>
                  <a:pt x="-81" y="18602"/>
                  <a:pt x="-191" y="13638"/>
                  <a:pt x="462" y="10048"/>
                </a:cubicBezTo>
                <a:cubicBezTo>
                  <a:pt x="1640" y="3570"/>
                  <a:pt x="12042" y="-2116"/>
                  <a:pt x="17931" y="829"/>
                </a:cubicBezTo>
                <a:cubicBezTo>
                  <a:pt x="22185" y="2957"/>
                  <a:pt x="23968" y="9961"/>
                  <a:pt x="22298" y="14416"/>
                </a:cubicBezTo>
                <a:cubicBezTo>
                  <a:pt x="20768" y="18493"/>
                  <a:pt x="15362" y="20153"/>
                  <a:pt x="11137" y="21209"/>
                </a:cubicBezTo>
              </a:path>
            </a:pathLst>
          </a:custGeom>
          <a:noFill/>
          <a:ln cap="flat" cmpd="sng" w="19050">
            <a:solidFill>
              <a:srgbClr val="FF0000"/>
            </a:solidFill>
            <a:prstDash val="solid"/>
            <a:round/>
            <a:headEnd len="lg" w="lg" type="none"/>
            <a:tailEnd len="lg" w="lg" type="none"/>
          </a:ln>
        </p:spPr>
      </p:sp>
      <p:sp>
        <p:nvSpPr>
          <p:cNvPr id="847" name="Shape 8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81" name="Shape 81"/>
        <p:cNvGrpSpPr/>
        <p:nvPr/>
      </p:nvGrpSpPr>
      <p:grpSpPr>
        <a:xfrm>
          <a:off x="0" y="0"/>
          <a:ext cx="0" cy="0"/>
          <a:chOff x="0" y="0"/>
          <a:chExt cx="0" cy="0"/>
        </a:xfrm>
      </p:grpSpPr>
      <p:sp>
        <p:nvSpPr>
          <p:cNvPr id="82" name="Shape 82" title="board1">
            <a:hlinkClick r:id="rId3"/>
          </p:cNvPr>
          <p:cNvSpPr/>
          <p:nvPr/>
        </p:nvSpPr>
        <p:spPr>
          <a:xfrm>
            <a:off x="1142999" y="0"/>
            <a:ext cx="6858008" cy="5143500"/>
          </a:xfrm>
          <a:prstGeom prst="rect">
            <a:avLst/>
          </a:prstGeom>
          <a:blipFill>
            <a:blip r:embed="rId4">
              <a:alphaModFix/>
            </a:blip>
            <a:stretch>
              <a:fillRect/>
            </a:stretch>
          </a:blipFill>
          <a:ln>
            <a:noFill/>
          </a:ln>
        </p:spPr>
      </p:sp>
      <p:sp>
        <p:nvSpPr>
          <p:cNvPr id="83" name="Shape 8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1" name="Shape 851"/>
        <p:cNvGrpSpPr/>
        <p:nvPr/>
      </p:nvGrpSpPr>
      <p:grpSpPr>
        <a:xfrm>
          <a:off x="0" y="0"/>
          <a:ext cx="0" cy="0"/>
          <a:chOff x="0" y="0"/>
          <a:chExt cx="0" cy="0"/>
        </a:xfrm>
      </p:grpSpPr>
      <p:pic>
        <p:nvPicPr>
          <p:cNvPr id="852" name="Shape 852"/>
          <p:cNvPicPr preferRelativeResize="0"/>
          <p:nvPr/>
        </p:nvPicPr>
        <p:blipFill>
          <a:blip r:embed="rId3">
            <a:alphaModFix/>
          </a:blip>
          <a:stretch>
            <a:fillRect/>
          </a:stretch>
        </p:blipFill>
        <p:spPr>
          <a:xfrm>
            <a:off x="4162900" y="405275"/>
            <a:ext cx="3615699" cy="2576299"/>
          </a:xfrm>
          <a:prstGeom prst="rect">
            <a:avLst/>
          </a:prstGeom>
          <a:noFill/>
          <a:ln>
            <a:noFill/>
          </a:ln>
        </p:spPr>
      </p:pic>
      <p:sp>
        <p:nvSpPr>
          <p:cNvPr id="853" name="Shape 853"/>
          <p:cNvSpPr txBox="1"/>
          <p:nvPr>
            <p:ph type="title"/>
          </p:nvPr>
        </p:nvSpPr>
        <p:spPr>
          <a:xfrm>
            <a:off x="311700" y="292575"/>
            <a:ext cx="3323700" cy="572700"/>
          </a:xfrm>
          <a:prstGeom prst="rect">
            <a:avLst/>
          </a:prstGeom>
        </p:spPr>
        <p:txBody>
          <a:bodyPr anchorCtr="0" anchor="t" bIns="91425" lIns="91425" rIns="91425" tIns="91425">
            <a:noAutofit/>
          </a:bodyPr>
          <a:lstStyle/>
          <a:p>
            <a:pPr lvl="0">
              <a:spcBef>
                <a:spcPts val="0"/>
              </a:spcBef>
              <a:buNone/>
            </a:pPr>
            <a:r>
              <a:rPr lang="en"/>
              <a:t>Detecting Jumps</a:t>
            </a:r>
          </a:p>
        </p:txBody>
      </p:sp>
      <p:sp>
        <p:nvSpPr>
          <p:cNvPr id="854" name="Shape 854"/>
          <p:cNvSpPr txBox="1"/>
          <p:nvPr>
            <p:ph idx="1" type="body"/>
          </p:nvPr>
        </p:nvSpPr>
        <p:spPr>
          <a:xfrm>
            <a:off x="311700" y="937475"/>
            <a:ext cx="3615000" cy="2998800"/>
          </a:xfrm>
          <a:prstGeom prst="rect">
            <a:avLst/>
          </a:prstGeom>
        </p:spPr>
        <p:txBody>
          <a:bodyPr anchorCtr="0" anchor="t" bIns="91425" lIns="91425" rIns="91425" tIns="91425">
            <a:noAutofit/>
          </a:bodyPr>
          <a:lstStyle/>
          <a:p>
            <a:pPr lvl="0" rtl="0">
              <a:spcBef>
                <a:spcPts val="0"/>
              </a:spcBef>
              <a:buNone/>
            </a:pPr>
            <a:r>
              <a:rPr lang="en"/>
              <a:t>Using difference operator to detect jumps in x and y directions.</a:t>
            </a:r>
          </a:p>
          <a:p>
            <a:pPr lvl="0" rtl="0">
              <a:spcBef>
                <a:spcPts val="0"/>
              </a:spcBef>
              <a:buNone/>
            </a:pPr>
            <a:r>
              <a:t/>
            </a:r>
            <a:endParaRPr/>
          </a:p>
          <a:p>
            <a:pPr lvl="0" rtl="0">
              <a:spcBef>
                <a:spcPts val="0"/>
              </a:spcBef>
              <a:buNone/>
            </a:pPr>
            <a:r>
              <a:rPr lang="en"/>
              <a:t>Difference operator calculates differences between adjacent elements of a vector along its first array dimension.</a:t>
            </a:r>
          </a:p>
          <a:p>
            <a:pPr lvl="0" rtl="0">
              <a:spcBef>
                <a:spcPts val="0"/>
              </a:spcBef>
              <a:buNone/>
            </a:pPr>
            <a:r>
              <a:t/>
            </a:r>
            <a:endParaRPr/>
          </a:p>
        </p:txBody>
      </p:sp>
      <p:graphicFrame>
        <p:nvGraphicFramePr>
          <p:cNvPr id="855" name="Shape 855"/>
          <p:cNvGraphicFramePr/>
          <p:nvPr/>
        </p:nvGraphicFramePr>
        <p:xfrm>
          <a:off x="5084050" y="4187200"/>
          <a:ext cx="3000000" cy="3000000"/>
        </p:xfrm>
        <a:graphic>
          <a:graphicData uri="http://schemas.openxmlformats.org/drawingml/2006/table">
            <a:tbl>
              <a:tblPr>
                <a:noFill/>
                <a:tableStyleId>{91CFD6B1-93F9-4A02-A4CF-71A171B50432}</a:tableStyleId>
              </a:tblPr>
              <a:tblGrid>
                <a:gridCol w="382850"/>
                <a:gridCol w="382850"/>
                <a:gridCol w="382850"/>
                <a:gridCol w="382850"/>
              </a:tblGrid>
              <a:tr h="381000">
                <a:tc>
                  <a:txBody>
                    <a:bodyPr>
                      <a:noAutofit/>
                    </a:bodyPr>
                    <a:lstStyle/>
                    <a:p>
                      <a:pPr lvl="0">
                        <a:spcBef>
                          <a:spcPts val="0"/>
                        </a:spcBef>
                        <a:buNone/>
                      </a:pPr>
                      <a:r>
                        <a:rPr lang="en"/>
                        <a:t>0</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3</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2</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a:spcBef>
                          <a:spcPts val="0"/>
                        </a:spcBef>
                        <a:buNone/>
                      </a:pPr>
                      <a:r>
                        <a:rPr lang="en"/>
                        <a:t>0</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856" name="Shape 856"/>
          <p:cNvGraphicFramePr/>
          <p:nvPr/>
        </p:nvGraphicFramePr>
        <p:xfrm>
          <a:off x="5084050" y="3405550"/>
          <a:ext cx="3000000" cy="3000000"/>
        </p:xfrm>
        <a:graphic>
          <a:graphicData uri="http://schemas.openxmlformats.org/drawingml/2006/table">
            <a:tbl>
              <a:tblPr>
                <a:noFill/>
                <a:tableStyleId>{91CFD6B1-93F9-4A02-A4CF-71A171B50432}</a:tableStyleId>
              </a:tblPr>
              <a:tblGrid>
                <a:gridCol w="382850"/>
                <a:gridCol w="382850"/>
                <a:gridCol w="382850"/>
                <a:gridCol w="382850"/>
              </a:tblGrid>
              <a:tr h="381000">
                <a:tc>
                  <a:txBody>
                    <a:bodyPr>
                      <a:noAutofit/>
                    </a:bodyPr>
                    <a:lstStyle/>
                    <a:p>
                      <a:pPr lvl="0" rtl="0">
                        <a:spcBef>
                          <a:spcPts val="0"/>
                        </a:spcBef>
                        <a:buNone/>
                      </a:pPr>
                      <a:r>
                        <a:rPr lang="en"/>
                        <a:t>0</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3</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857" name="Shape 857"/>
          <p:cNvSpPr/>
          <p:nvPr/>
        </p:nvSpPr>
        <p:spPr>
          <a:xfrm>
            <a:off x="5704100" y="3847075"/>
            <a:ext cx="291300" cy="291000"/>
          </a:xfrm>
          <a:prstGeom prst="downArrow">
            <a:avLst>
              <a:gd fmla="val 50000" name="adj1"/>
              <a:gd fmla="val 50000" name="adj2"/>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58" name="Shape 858"/>
          <p:cNvSpPr txBox="1"/>
          <p:nvPr/>
        </p:nvSpPr>
        <p:spPr>
          <a:xfrm>
            <a:off x="4431600" y="2739487"/>
            <a:ext cx="280800" cy="3987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FF0000"/>
                </a:solidFill>
              </a:rPr>
              <a:t>0</a:t>
            </a:r>
          </a:p>
        </p:txBody>
      </p:sp>
      <p:cxnSp>
        <p:nvCxnSpPr>
          <p:cNvPr id="859" name="Shape 859"/>
          <p:cNvCxnSpPr/>
          <p:nvPr/>
        </p:nvCxnSpPr>
        <p:spPr>
          <a:xfrm>
            <a:off x="4786075" y="292575"/>
            <a:ext cx="0" cy="2801700"/>
          </a:xfrm>
          <a:prstGeom prst="straightConnector1">
            <a:avLst/>
          </a:prstGeom>
          <a:noFill/>
          <a:ln cap="flat" cmpd="sng" w="38100">
            <a:solidFill>
              <a:srgbClr val="FF0000"/>
            </a:solidFill>
            <a:prstDash val="solid"/>
            <a:round/>
            <a:headEnd len="lg" w="lg" type="stealth"/>
            <a:tailEnd len="lg" w="lg" type="none"/>
          </a:ln>
        </p:spPr>
      </p:cxnSp>
      <p:cxnSp>
        <p:nvCxnSpPr>
          <p:cNvPr id="860" name="Shape 860"/>
          <p:cNvCxnSpPr/>
          <p:nvPr/>
        </p:nvCxnSpPr>
        <p:spPr>
          <a:xfrm flipH="1">
            <a:off x="4764300" y="1598525"/>
            <a:ext cx="3552900" cy="1459200"/>
          </a:xfrm>
          <a:prstGeom prst="straightConnector1">
            <a:avLst/>
          </a:prstGeom>
          <a:noFill/>
          <a:ln cap="flat" cmpd="sng" w="38100">
            <a:solidFill>
              <a:srgbClr val="FF0000"/>
            </a:solidFill>
            <a:prstDash val="solid"/>
            <a:round/>
            <a:headEnd len="lg" w="lg" type="stealth"/>
            <a:tailEnd len="lg" w="lg" type="none"/>
          </a:ln>
        </p:spPr>
      </p:cxnSp>
      <p:sp>
        <p:nvSpPr>
          <p:cNvPr id="861" name="Shape 861"/>
          <p:cNvSpPr txBox="1"/>
          <p:nvPr/>
        </p:nvSpPr>
        <p:spPr>
          <a:xfrm>
            <a:off x="5334825" y="2102003"/>
            <a:ext cx="280800" cy="3654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3</a:t>
            </a:r>
          </a:p>
        </p:txBody>
      </p:sp>
      <p:cxnSp>
        <p:nvCxnSpPr>
          <p:cNvPr id="862" name="Shape 862"/>
          <p:cNvCxnSpPr/>
          <p:nvPr/>
        </p:nvCxnSpPr>
        <p:spPr>
          <a:xfrm>
            <a:off x="5601650" y="1963325"/>
            <a:ext cx="0" cy="729600"/>
          </a:xfrm>
          <a:prstGeom prst="straightConnector1">
            <a:avLst/>
          </a:prstGeom>
          <a:noFill/>
          <a:ln cap="flat" cmpd="sng" w="38100">
            <a:solidFill>
              <a:srgbClr val="FF0000"/>
            </a:solidFill>
            <a:prstDash val="solid"/>
            <a:round/>
            <a:headEnd len="lg" w="lg" type="stealth"/>
            <a:tailEnd len="lg" w="lg" type="stealth"/>
          </a:ln>
        </p:spPr>
      </p:cxnSp>
      <p:cxnSp>
        <p:nvCxnSpPr>
          <p:cNvPr id="863" name="Shape 863"/>
          <p:cNvCxnSpPr/>
          <p:nvPr/>
        </p:nvCxnSpPr>
        <p:spPr>
          <a:xfrm>
            <a:off x="5882450" y="1426550"/>
            <a:ext cx="0" cy="1146300"/>
          </a:xfrm>
          <a:prstGeom prst="straightConnector1">
            <a:avLst/>
          </a:prstGeom>
          <a:noFill/>
          <a:ln cap="flat" cmpd="sng" w="38100">
            <a:solidFill>
              <a:srgbClr val="FF0000"/>
            </a:solidFill>
            <a:prstDash val="solid"/>
            <a:round/>
            <a:headEnd len="lg" w="lg" type="stealth"/>
            <a:tailEnd len="lg" w="lg" type="stealth"/>
          </a:ln>
        </p:spPr>
      </p:cxnSp>
      <p:sp>
        <p:nvSpPr>
          <p:cNvPr id="864" name="Shape 864"/>
          <p:cNvSpPr txBox="1"/>
          <p:nvPr/>
        </p:nvSpPr>
        <p:spPr>
          <a:xfrm>
            <a:off x="5601650" y="1752550"/>
            <a:ext cx="280800" cy="6273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5</a:t>
            </a:r>
          </a:p>
        </p:txBody>
      </p:sp>
      <p:sp>
        <p:nvSpPr>
          <p:cNvPr id="865" name="Shape 865"/>
          <p:cNvSpPr txBox="1"/>
          <p:nvPr/>
        </p:nvSpPr>
        <p:spPr>
          <a:xfrm>
            <a:off x="5929637" y="1634998"/>
            <a:ext cx="280800" cy="6273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5</a:t>
            </a:r>
          </a:p>
        </p:txBody>
      </p:sp>
      <p:cxnSp>
        <p:nvCxnSpPr>
          <p:cNvPr id="866" name="Shape 866"/>
          <p:cNvCxnSpPr/>
          <p:nvPr/>
        </p:nvCxnSpPr>
        <p:spPr>
          <a:xfrm>
            <a:off x="6164375" y="1321100"/>
            <a:ext cx="0" cy="1146300"/>
          </a:xfrm>
          <a:prstGeom prst="straightConnector1">
            <a:avLst/>
          </a:prstGeom>
          <a:noFill/>
          <a:ln cap="flat" cmpd="sng" w="38100">
            <a:solidFill>
              <a:srgbClr val="FF0000"/>
            </a:solidFill>
            <a:prstDash val="solid"/>
            <a:round/>
            <a:headEnd len="lg" w="lg" type="stealth"/>
            <a:tailEnd len="lg" w="lg" type="stealth"/>
          </a:ln>
        </p:spPr>
      </p:cxnSp>
      <p:sp>
        <p:nvSpPr>
          <p:cNvPr id="867" name="Shape 86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868" name="Shape 868"/>
          <p:cNvSpPr txBox="1"/>
          <p:nvPr/>
        </p:nvSpPr>
        <p:spPr>
          <a:xfrm>
            <a:off x="4462950" y="467250"/>
            <a:ext cx="218100" cy="572700"/>
          </a:xfrm>
          <a:prstGeom prst="rect">
            <a:avLst/>
          </a:prstGeom>
          <a:noFill/>
          <a:ln>
            <a:noFill/>
          </a:ln>
        </p:spPr>
        <p:txBody>
          <a:bodyPr anchorCtr="0" anchor="t" bIns="91425" lIns="91425" rIns="91425" tIns="91425">
            <a:noAutofit/>
          </a:bodyPr>
          <a:lstStyle/>
          <a:p>
            <a:pPr lvl="0">
              <a:spcBef>
                <a:spcPts val="0"/>
              </a:spcBef>
              <a:buNone/>
            </a:pPr>
            <a:r>
              <a:rPr b="1" lang="en" sz="1800">
                <a:solidFill>
                  <a:srgbClr val="FF0000"/>
                </a:solidFill>
              </a:rPr>
              <a:t>z</a:t>
            </a:r>
          </a:p>
        </p:txBody>
      </p:sp>
      <p:sp>
        <p:nvSpPr>
          <p:cNvPr id="869" name="Shape 869"/>
          <p:cNvSpPr txBox="1"/>
          <p:nvPr/>
        </p:nvSpPr>
        <p:spPr>
          <a:xfrm>
            <a:off x="8213400" y="1179850"/>
            <a:ext cx="218100" cy="5727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x</a:t>
            </a:r>
          </a:p>
        </p:txBody>
      </p:sp>
      <p:sp>
        <p:nvSpPr>
          <p:cNvPr id="870" name="Shape 870"/>
          <p:cNvSpPr txBox="1"/>
          <p:nvPr/>
        </p:nvSpPr>
        <p:spPr>
          <a:xfrm>
            <a:off x="5129650" y="2467303"/>
            <a:ext cx="280800" cy="5490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0</a:t>
            </a:r>
          </a:p>
        </p:txBody>
      </p:sp>
      <p:sp>
        <p:nvSpPr>
          <p:cNvPr id="871" name="Shape 871"/>
          <p:cNvSpPr/>
          <p:nvPr/>
        </p:nvSpPr>
        <p:spPr>
          <a:xfrm>
            <a:off x="5390700" y="2663300"/>
            <a:ext cx="154500" cy="1233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5" name="Shape 875"/>
        <p:cNvGrpSpPr/>
        <p:nvPr/>
      </p:nvGrpSpPr>
      <p:grpSpPr>
        <a:xfrm>
          <a:off x="0" y="0"/>
          <a:ext cx="0" cy="0"/>
          <a:chOff x="0" y="0"/>
          <a:chExt cx="0" cy="0"/>
        </a:xfrm>
      </p:grpSpPr>
      <p:sp>
        <p:nvSpPr>
          <p:cNvPr id="876" name="Shape 87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877" name="Shape 877"/>
          <p:cNvSpPr txBox="1"/>
          <p:nvPr>
            <p:ph idx="1" type="body"/>
          </p:nvPr>
        </p:nvSpPr>
        <p:spPr>
          <a:xfrm>
            <a:off x="5182525" y="4242100"/>
            <a:ext cx="2874600" cy="393600"/>
          </a:xfrm>
          <a:prstGeom prst="rect">
            <a:avLst/>
          </a:prstGeom>
        </p:spPr>
        <p:txBody>
          <a:bodyPr anchorCtr="0" anchor="t" bIns="91425" lIns="91425" rIns="91425" tIns="91425">
            <a:noAutofit/>
          </a:bodyPr>
          <a:lstStyle/>
          <a:p>
            <a:pPr lvl="0">
              <a:spcBef>
                <a:spcPts val="0"/>
              </a:spcBef>
              <a:buNone/>
            </a:pPr>
            <a:r>
              <a:rPr lang="en"/>
              <a:t>Height Difference Image</a:t>
            </a:r>
          </a:p>
        </p:txBody>
      </p:sp>
      <p:pic>
        <p:nvPicPr>
          <p:cNvPr id="878" name="Shape 878"/>
          <p:cNvPicPr preferRelativeResize="0"/>
          <p:nvPr/>
        </p:nvPicPr>
        <p:blipFill>
          <a:blip r:embed="rId3">
            <a:alphaModFix/>
          </a:blip>
          <a:stretch>
            <a:fillRect/>
          </a:stretch>
        </p:blipFill>
        <p:spPr>
          <a:xfrm>
            <a:off x="183124" y="182499"/>
            <a:ext cx="4064900" cy="4014649"/>
          </a:xfrm>
          <a:prstGeom prst="rect">
            <a:avLst/>
          </a:prstGeom>
          <a:noFill/>
          <a:ln>
            <a:noFill/>
          </a:ln>
        </p:spPr>
      </p:pic>
      <p:pic>
        <p:nvPicPr>
          <p:cNvPr descr="Coax0RGB.jpg" id="879" name="Shape 879"/>
          <p:cNvPicPr preferRelativeResize="0"/>
          <p:nvPr/>
        </p:nvPicPr>
        <p:blipFill>
          <a:blip r:embed="rId4">
            <a:alphaModFix/>
          </a:blip>
          <a:stretch>
            <a:fillRect/>
          </a:stretch>
        </p:blipFill>
        <p:spPr>
          <a:xfrm>
            <a:off x="0" y="656875"/>
            <a:ext cx="4537429" cy="3416401"/>
          </a:xfrm>
          <a:prstGeom prst="rect">
            <a:avLst/>
          </a:prstGeom>
          <a:noFill/>
          <a:ln>
            <a:noFill/>
          </a:ln>
        </p:spPr>
      </p:pic>
      <p:sp>
        <p:nvSpPr>
          <p:cNvPr id="880" name="Shape 88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881" name="Shape 881"/>
          <p:cNvPicPr preferRelativeResize="0"/>
          <p:nvPr/>
        </p:nvPicPr>
        <p:blipFill>
          <a:blip r:embed="rId5">
            <a:alphaModFix/>
          </a:blip>
          <a:stretch>
            <a:fillRect/>
          </a:stretch>
        </p:blipFill>
        <p:spPr>
          <a:xfrm>
            <a:off x="4612250" y="312824"/>
            <a:ext cx="3753999" cy="3753999"/>
          </a:xfrm>
          <a:prstGeom prst="rect">
            <a:avLst/>
          </a:prstGeom>
          <a:noFill/>
          <a:ln>
            <a:noFill/>
          </a:ln>
        </p:spPr>
      </p:pic>
      <p:sp>
        <p:nvSpPr>
          <p:cNvPr id="882" name="Shape 882"/>
          <p:cNvSpPr txBox="1"/>
          <p:nvPr/>
        </p:nvSpPr>
        <p:spPr>
          <a:xfrm>
            <a:off x="1015450" y="4242100"/>
            <a:ext cx="2284800" cy="393600"/>
          </a:xfrm>
          <a:prstGeom prst="rect">
            <a:avLst/>
          </a:prstGeom>
          <a:noFill/>
          <a:ln>
            <a:noFill/>
          </a:ln>
        </p:spPr>
        <p:txBody>
          <a:bodyPr anchorCtr="0" anchor="t" bIns="91425" lIns="91425" rIns="91425" tIns="91425">
            <a:noAutofit/>
          </a:bodyPr>
          <a:lstStyle/>
          <a:p>
            <a:pPr lvl="0">
              <a:spcBef>
                <a:spcPts val="0"/>
              </a:spcBef>
              <a:buNone/>
            </a:pPr>
            <a:r>
              <a:rPr lang="en"/>
              <a:t>Original Height Map</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878"/>
                                        </p:tgtEl>
                                      </p:cBhvr>
                                    </p:animEffect>
                                    <p:set>
                                      <p:cBhvr>
                                        <p:cTn dur="1" fill="hold">
                                          <p:stCondLst>
                                            <p:cond delay="1000"/>
                                          </p:stCondLst>
                                        </p:cTn>
                                        <p:tgtEl>
                                          <p:spTgt spid="8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882"/>
                                        </p:tgtEl>
                                      </p:cBhvr>
                                    </p:animEffect>
                                    <p:set>
                                      <p:cBhvr>
                                        <p:cTn dur="1" fill="hold">
                                          <p:stCondLst>
                                            <p:cond delay="1000"/>
                                          </p:stCondLst>
                                        </p:cTn>
                                        <p:tgtEl>
                                          <p:spTgt spid="88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79"/>
                                        </p:tgtEl>
                                        <p:attrNameLst>
                                          <p:attrName>style.visibility</p:attrName>
                                        </p:attrNameLst>
                                      </p:cBhvr>
                                      <p:to>
                                        <p:strVal val="visible"/>
                                      </p:to>
                                    </p:set>
                                    <p:animEffect filter="fade" transition="in">
                                      <p:cBhvr>
                                        <p:cTn dur="1000"/>
                                        <p:tgtEl>
                                          <p:spTgt spid="8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6" name="Shape 886"/>
        <p:cNvGrpSpPr/>
        <p:nvPr/>
      </p:nvGrpSpPr>
      <p:grpSpPr>
        <a:xfrm>
          <a:off x="0" y="0"/>
          <a:ext cx="0" cy="0"/>
          <a:chOff x="0" y="0"/>
          <a:chExt cx="0" cy="0"/>
        </a:xfrm>
      </p:grpSpPr>
      <p:sp>
        <p:nvSpPr>
          <p:cNvPr id="887" name="Shape 887"/>
          <p:cNvSpPr txBox="1"/>
          <p:nvPr>
            <p:ph type="title"/>
          </p:nvPr>
        </p:nvSpPr>
        <p:spPr>
          <a:xfrm>
            <a:off x="311700" y="398675"/>
            <a:ext cx="3666000" cy="572700"/>
          </a:xfrm>
          <a:prstGeom prst="rect">
            <a:avLst/>
          </a:prstGeom>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a:t>Thresholding heights</a:t>
            </a:r>
          </a:p>
        </p:txBody>
      </p:sp>
      <p:sp>
        <p:nvSpPr>
          <p:cNvPr id="888" name="Shape 888"/>
          <p:cNvSpPr txBox="1"/>
          <p:nvPr>
            <p:ph idx="1" type="body"/>
          </p:nvPr>
        </p:nvSpPr>
        <p:spPr>
          <a:xfrm>
            <a:off x="82000" y="1145125"/>
            <a:ext cx="4290900" cy="2316000"/>
          </a:xfrm>
          <a:prstGeom prst="rect">
            <a:avLst/>
          </a:prstGeom>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
              <a:t>Choose a threshold, eliminate small changes in heights.</a:t>
            </a:r>
          </a:p>
          <a:p>
            <a:pPr lvl="0">
              <a:spcBef>
                <a:spcPts val="0"/>
              </a:spcBef>
              <a:buNone/>
            </a:pPr>
            <a:r>
              <a:t/>
            </a:r>
            <a:endParaRPr/>
          </a:p>
          <a:p>
            <a:pPr lvl="0">
              <a:spcBef>
                <a:spcPts val="0"/>
              </a:spcBef>
              <a:buNone/>
            </a:pPr>
            <a:r>
              <a:rPr lang="en"/>
              <a:t>Height difference &gt;= threshold  </a:t>
            </a:r>
            <a:r>
              <a:rPr b="1" lang="en">
                <a:solidFill>
                  <a:srgbClr val="741B47"/>
                </a:solidFill>
              </a:rPr>
              <a:t>WHITE</a:t>
            </a:r>
          </a:p>
          <a:p>
            <a:pPr lvl="0">
              <a:spcBef>
                <a:spcPts val="0"/>
              </a:spcBef>
              <a:buNone/>
            </a:pPr>
            <a:r>
              <a:rPr lang="en"/>
              <a:t>Height&lt; threshold                     </a:t>
            </a:r>
            <a:r>
              <a:rPr b="1" lang="en">
                <a:solidFill>
                  <a:srgbClr val="741B47"/>
                </a:solidFill>
              </a:rPr>
              <a:t>BLACK</a:t>
            </a:r>
          </a:p>
        </p:txBody>
      </p:sp>
      <p:sp>
        <p:nvSpPr>
          <p:cNvPr id="889" name="Shape 88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890" name="Shape 890"/>
          <p:cNvPicPr preferRelativeResize="0"/>
          <p:nvPr/>
        </p:nvPicPr>
        <p:blipFill>
          <a:blip r:embed="rId3">
            <a:alphaModFix/>
          </a:blip>
          <a:stretch>
            <a:fillRect/>
          </a:stretch>
        </p:blipFill>
        <p:spPr>
          <a:xfrm>
            <a:off x="4664650" y="426124"/>
            <a:ext cx="3753999" cy="3753999"/>
          </a:xfrm>
          <a:prstGeom prst="rect">
            <a:avLst/>
          </a:prstGeom>
          <a:noFill/>
          <a:ln>
            <a:noFill/>
          </a:ln>
        </p:spPr>
      </p:pic>
      <p:sp>
        <p:nvSpPr>
          <p:cNvPr id="891" name="Shape 891"/>
          <p:cNvSpPr txBox="1"/>
          <p:nvPr/>
        </p:nvSpPr>
        <p:spPr>
          <a:xfrm>
            <a:off x="5921125" y="4331425"/>
            <a:ext cx="1827000" cy="331800"/>
          </a:xfrm>
          <a:prstGeom prst="rect">
            <a:avLst/>
          </a:prstGeom>
          <a:noFill/>
          <a:ln>
            <a:noFill/>
          </a:ln>
        </p:spPr>
        <p:txBody>
          <a:bodyPr anchorCtr="0" anchor="t" bIns="91425" lIns="91425" rIns="91425" tIns="91425">
            <a:noAutofit/>
          </a:bodyPr>
          <a:lstStyle/>
          <a:p>
            <a:pPr lvl="0">
              <a:spcBef>
                <a:spcPts val="0"/>
              </a:spcBef>
              <a:buNone/>
            </a:pPr>
            <a:r>
              <a:rPr lang="en"/>
              <a:t>Height difference</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5" name="Shape 895"/>
        <p:cNvGrpSpPr/>
        <p:nvPr/>
      </p:nvGrpSpPr>
      <p:grpSpPr>
        <a:xfrm>
          <a:off x="0" y="0"/>
          <a:ext cx="0" cy="0"/>
          <a:chOff x="0" y="0"/>
          <a:chExt cx="0" cy="0"/>
        </a:xfrm>
      </p:grpSpPr>
      <p:sp>
        <p:nvSpPr>
          <p:cNvPr id="896" name="Shape 8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How does “Thresholding” work</a:t>
            </a:r>
          </a:p>
        </p:txBody>
      </p:sp>
      <p:sp>
        <p:nvSpPr>
          <p:cNvPr id="897" name="Shape 8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graphicFrame>
        <p:nvGraphicFramePr>
          <p:cNvPr id="898" name="Shape 898"/>
          <p:cNvGraphicFramePr/>
          <p:nvPr/>
        </p:nvGraphicFramePr>
        <p:xfrm>
          <a:off x="5661200" y="2270712"/>
          <a:ext cx="3000000" cy="3000000"/>
        </p:xfrm>
        <a:graphic>
          <a:graphicData uri="http://schemas.openxmlformats.org/drawingml/2006/table">
            <a:tbl>
              <a:tblPr>
                <a:noFill/>
                <a:tableStyleId>{91CFD6B1-93F9-4A02-A4CF-71A171B50432}</a:tableStyleId>
              </a:tblPr>
              <a:tblGrid>
                <a:gridCol w="382850"/>
                <a:gridCol w="382850"/>
                <a:gridCol w="382850"/>
                <a:gridCol w="382850"/>
              </a:tblGrid>
              <a:tr h="381000">
                <a:tc>
                  <a:txBody>
                    <a:bodyPr>
                      <a:noAutofit/>
                    </a:bodyPr>
                    <a:lstStyle/>
                    <a:p>
                      <a:pPr lvl="0" rtl="0">
                        <a:spcBef>
                          <a:spcPts val="0"/>
                        </a:spcBef>
                        <a:buNone/>
                      </a:pPr>
                      <a:r>
                        <a:rPr lang="en"/>
                        <a:t>0</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3</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2</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0</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899" name="Shape 899"/>
          <p:cNvGraphicFramePr/>
          <p:nvPr/>
        </p:nvGraphicFramePr>
        <p:xfrm>
          <a:off x="5661200" y="1489062"/>
          <a:ext cx="3000000" cy="3000000"/>
        </p:xfrm>
        <a:graphic>
          <a:graphicData uri="http://schemas.openxmlformats.org/drawingml/2006/table">
            <a:tbl>
              <a:tblPr>
                <a:noFill/>
                <a:tableStyleId>{91CFD6B1-93F9-4A02-A4CF-71A171B50432}</a:tableStyleId>
              </a:tblPr>
              <a:tblGrid>
                <a:gridCol w="382850"/>
                <a:gridCol w="382850"/>
                <a:gridCol w="382850"/>
                <a:gridCol w="382850"/>
              </a:tblGrid>
              <a:tr h="381000">
                <a:tc>
                  <a:txBody>
                    <a:bodyPr>
                      <a:noAutofit/>
                    </a:bodyPr>
                    <a:lstStyle/>
                    <a:p>
                      <a:pPr lvl="0" rtl="0">
                        <a:spcBef>
                          <a:spcPts val="0"/>
                        </a:spcBef>
                        <a:buNone/>
                      </a:pPr>
                      <a:r>
                        <a:rPr lang="en"/>
                        <a:t>0</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3</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5</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900" name="Shape 900"/>
          <p:cNvSpPr/>
          <p:nvPr/>
        </p:nvSpPr>
        <p:spPr>
          <a:xfrm>
            <a:off x="6281250" y="2793462"/>
            <a:ext cx="291300" cy="291000"/>
          </a:xfrm>
          <a:prstGeom prst="downArrow">
            <a:avLst>
              <a:gd fmla="val 50000" name="adj1"/>
              <a:gd fmla="val 50000" name="adj2"/>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graphicFrame>
        <p:nvGraphicFramePr>
          <p:cNvPr id="901" name="Shape 901"/>
          <p:cNvGraphicFramePr/>
          <p:nvPr/>
        </p:nvGraphicFramePr>
        <p:xfrm>
          <a:off x="5661200" y="3116212"/>
          <a:ext cx="3000000" cy="3000000"/>
        </p:xfrm>
        <a:graphic>
          <a:graphicData uri="http://schemas.openxmlformats.org/drawingml/2006/table">
            <a:tbl>
              <a:tblPr>
                <a:noFill/>
                <a:tableStyleId>{91CFD6B1-93F9-4A02-A4CF-71A171B50432}</a:tableStyleId>
              </a:tblPr>
              <a:tblGrid>
                <a:gridCol w="382850"/>
                <a:gridCol w="382850"/>
                <a:gridCol w="382850"/>
                <a:gridCol w="382850"/>
              </a:tblGrid>
              <a:tr h="381000">
                <a:tc>
                  <a:txBody>
                    <a:bodyPr>
                      <a:noAutofit/>
                    </a:bodyPr>
                    <a:lstStyle/>
                    <a:p>
                      <a:pPr lvl="0" rtl="0">
                        <a:spcBef>
                          <a:spcPts val="0"/>
                        </a:spcBef>
                        <a:buNone/>
                      </a:pPr>
                      <a:r>
                        <a:rPr lang="en"/>
                        <a:t>0</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1</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1</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a:t>0</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902" name="Shape 902"/>
          <p:cNvSpPr txBox="1"/>
          <p:nvPr>
            <p:ph idx="1" type="body"/>
          </p:nvPr>
        </p:nvSpPr>
        <p:spPr>
          <a:xfrm>
            <a:off x="6797700" y="2692362"/>
            <a:ext cx="2346300" cy="493200"/>
          </a:xfrm>
          <a:prstGeom prst="rect">
            <a:avLst/>
          </a:prstGeom>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en" sz="1400"/>
              <a:t>If we set up threshold to 2</a:t>
            </a:r>
          </a:p>
        </p:txBody>
      </p:sp>
      <p:sp>
        <p:nvSpPr>
          <p:cNvPr id="903" name="Shape 903"/>
          <p:cNvSpPr txBox="1"/>
          <p:nvPr/>
        </p:nvSpPr>
        <p:spPr>
          <a:xfrm>
            <a:off x="4385512" y="1463212"/>
            <a:ext cx="1422600" cy="248100"/>
          </a:xfrm>
          <a:prstGeom prst="rect">
            <a:avLst/>
          </a:prstGeom>
          <a:noFill/>
          <a:ln>
            <a:noFill/>
          </a:ln>
        </p:spPr>
        <p:txBody>
          <a:bodyPr anchorCtr="0" anchor="t" bIns="91425" lIns="91425" rIns="91425" tIns="91425">
            <a:noAutofit/>
          </a:bodyPr>
          <a:lstStyle/>
          <a:p>
            <a:pPr lvl="0" rtl="0">
              <a:spcBef>
                <a:spcPts val="0"/>
              </a:spcBef>
              <a:buNone/>
            </a:pPr>
            <a:r>
              <a:rPr lang="en">
                <a:solidFill>
                  <a:srgbClr val="674EA7"/>
                </a:solidFill>
              </a:rPr>
              <a:t>Original height</a:t>
            </a:r>
          </a:p>
        </p:txBody>
      </p:sp>
      <p:sp>
        <p:nvSpPr>
          <p:cNvPr id="904" name="Shape 904"/>
          <p:cNvSpPr txBox="1"/>
          <p:nvPr/>
        </p:nvSpPr>
        <p:spPr>
          <a:xfrm>
            <a:off x="4226299" y="2289712"/>
            <a:ext cx="1590600" cy="248100"/>
          </a:xfrm>
          <a:prstGeom prst="rect">
            <a:avLst/>
          </a:prstGeom>
          <a:noFill/>
          <a:ln>
            <a:noFill/>
          </a:ln>
        </p:spPr>
        <p:txBody>
          <a:bodyPr anchorCtr="0" anchor="t" bIns="91425" lIns="91425" rIns="91425" tIns="91425">
            <a:noAutofit/>
          </a:bodyPr>
          <a:lstStyle/>
          <a:p>
            <a:pPr lvl="0" rtl="0">
              <a:spcBef>
                <a:spcPts val="0"/>
              </a:spcBef>
              <a:buNone/>
            </a:pPr>
            <a:r>
              <a:rPr lang="en">
                <a:solidFill>
                  <a:srgbClr val="674EA7"/>
                </a:solidFill>
              </a:rPr>
              <a:t>Height difference</a:t>
            </a:r>
          </a:p>
        </p:txBody>
      </p:sp>
      <p:sp>
        <p:nvSpPr>
          <p:cNvPr id="905" name="Shape 905"/>
          <p:cNvSpPr txBox="1"/>
          <p:nvPr/>
        </p:nvSpPr>
        <p:spPr>
          <a:xfrm>
            <a:off x="4171474" y="3116212"/>
            <a:ext cx="1590600" cy="248100"/>
          </a:xfrm>
          <a:prstGeom prst="rect">
            <a:avLst/>
          </a:prstGeom>
          <a:noFill/>
          <a:ln>
            <a:noFill/>
          </a:ln>
        </p:spPr>
        <p:txBody>
          <a:bodyPr anchorCtr="0" anchor="t" bIns="91425" lIns="91425" rIns="91425" tIns="91425">
            <a:noAutofit/>
          </a:bodyPr>
          <a:lstStyle/>
          <a:p>
            <a:pPr lvl="0" rtl="0">
              <a:spcBef>
                <a:spcPts val="0"/>
              </a:spcBef>
              <a:buNone/>
            </a:pPr>
            <a:r>
              <a:rPr lang="en">
                <a:solidFill>
                  <a:srgbClr val="674EA7"/>
                </a:solidFill>
              </a:rPr>
              <a:t>B&amp;W image after thresholding</a:t>
            </a:r>
          </a:p>
        </p:txBody>
      </p:sp>
      <p:sp>
        <p:nvSpPr>
          <p:cNvPr id="906" name="Shape 906"/>
          <p:cNvSpPr/>
          <p:nvPr/>
        </p:nvSpPr>
        <p:spPr>
          <a:xfrm>
            <a:off x="6281250" y="1930587"/>
            <a:ext cx="291300" cy="291000"/>
          </a:xfrm>
          <a:prstGeom prst="downArrow">
            <a:avLst>
              <a:gd fmla="val 50000" name="adj1"/>
              <a:gd fmla="val 50000" name="adj2"/>
            </a:avLst>
          </a:prstGeom>
          <a:solidFill>
            <a:schemeClr val="lt2"/>
          </a:solidFill>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907" name="Shape 907"/>
          <p:cNvPicPr preferRelativeResize="0"/>
          <p:nvPr/>
        </p:nvPicPr>
        <p:blipFill>
          <a:blip r:embed="rId3">
            <a:alphaModFix/>
          </a:blip>
          <a:stretch>
            <a:fillRect/>
          </a:stretch>
        </p:blipFill>
        <p:spPr>
          <a:xfrm>
            <a:off x="68750" y="1575926"/>
            <a:ext cx="3475195" cy="2576311"/>
          </a:xfrm>
          <a:prstGeom prst="rect">
            <a:avLst/>
          </a:prstGeom>
          <a:noFill/>
          <a:ln>
            <a:noFill/>
          </a:ln>
        </p:spPr>
      </p:pic>
      <p:sp>
        <p:nvSpPr>
          <p:cNvPr id="908" name="Shape 908"/>
          <p:cNvSpPr txBox="1"/>
          <p:nvPr/>
        </p:nvSpPr>
        <p:spPr>
          <a:xfrm>
            <a:off x="327008" y="3910148"/>
            <a:ext cx="270000" cy="3987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0</a:t>
            </a:r>
          </a:p>
        </p:txBody>
      </p:sp>
      <p:cxnSp>
        <p:nvCxnSpPr>
          <p:cNvPr id="909" name="Shape 909"/>
          <p:cNvCxnSpPr/>
          <p:nvPr/>
        </p:nvCxnSpPr>
        <p:spPr>
          <a:xfrm>
            <a:off x="667708" y="1463225"/>
            <a:ext cx="0" cy="2801700"/>
          </a:xfrm>
          <a:prstGeom prst="straightConnector1">
            <a:avLst/>
          </a:prstGeom>
          <a:noFill/>
          <a:ln cap="flat" cmpd="sng" w="38100">
            <a:solidFill>
              <a:srgbClr val="FF0000"/>
            </a:solidFill>
            <a:prstDash val="solid"/>
            <a:round/>
            <a:headEnd len="lg" w="lg" type="stealth"/>
            <a:tailEnd len="lg" w="lg" type="none"/>
          </a:ln>
        </p:spPr>
      </p:cxnSp>
      <p:cxnSp>
        <p:nvCxnSpPr>
          <p:cNvPr id="910" name="Shape 910"/>
          <p:cNvCxnSpPr/>
          <p:nvPr/>
        </p:nvCxnSpPr>
        <p:spPr>
          <a:xfrm flipH="1">
            <a:off x="646716" y="2769180"/>
            <a:ext cx="3414900" cy="1459200"/>
          </a:xfrm>
          <a:prstGeom prst="straightConnector1">
            <a:avLst/>
          </a:prstGeom>
          <a:noFill/>
          <a:ln cap="flat" cmpd="sng" w="38100">
            <a:solidFill>
              <a:srgbClr val="FF0000"/>
            </a:solidFill>
            <a:prstDash val="solid"/>
            <a:round/>
            <a:headEnd len="lg" w="lg" type="stealth"/>
            <a:tailEnd len="lg" w="lg" type="none"/>
          </a:ln>
        </p:spPr>
      </p:cxnSp>
      <p:sp>
        <p:nvSpPr>
          <p:cNvPr id="911" name="Shape 911"/>
          <p:cNvSpPr txBox="1"/>
          <p:nvPr/>
        </p:nvSpPr>
        <p:spPr>
          <a:xfrm>
            <a:off x="1195134" y="3272660"/>
            <a:ext cx="270000" cy="3654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3</a:t>
            </a:r>
          </a:p>
        </p:txBody>
      </p:sp>
      <p:cxnSp>
        <p:nvCxnSpPr>
          <p:cNvPr id="912" name="Shape 912"/>
          <p:cNvCxnSpPr/>
          <p:nvPr/>
        </p:nvCxnSpPr>
        <p:spPr>
          <a:xfrm>
            <a:off x="1451591" y="3133982"/>
            <a:ext cx="0" cy="729599"/>
          </a:xfrm>
          <a:prstGeom prst="straightConnector1">
            <a:avLst/>
          </a:prstGeom>
          <a:noFill/>
          <a:ln cap="flat" cmpd="sng" w="38100">
            <a:solidFill>
              <a:srgbClr val="FF0000"/>
            </a:solidFill>
            <a:prstDash val="solid"/>
            <a:round/>
            <a:headEnd len="lg" w="lg" type="stealth"/>
            <a:tailEnd len="lg" w="lg" type="stealth"/>
          </a:ln>
        </p:spPr>
      </p:cxnSp>
      <p:cxnSp>
        <p:nvCxnSpPr>
          <p:cNvPr id="913" name="Shape 913"/>
          <p:cNvCxnSpPr/>
          <p:nvPr/>
        </p:nvCxnSpPr>
        <p:spPr>
          <a:xfrm>
            <a:off x="1721479" y="2597204"/>
            <a:ext cx="0" cy="1146300"/>
          </a:xfrm>
          <a:prstGeom prst="straightConnector1">
            <a:avLst/>
          </a:prstGeom>
          <a:noFill/>
          <a:ln cap="flat" cmpd="sng" w="38100">
            <a:solidFill>
              <a:srgbClr val="FF0000"/>
            </a:solidFill>
            <a:prstDash val="solid"/>
            <a:round/>
            <a:headEnd len="lg" w="lg" type="stealth"/>
            <a:tailEnd len="lg" w="lg" type="stealth"/>
          </a:ln>
        </p:spPr>
      </p:cxnSp>
      <p:sp>
        <p:nvSpPr>
          <p:cNvPr id="914" name="Shape 914"/>
          <p:cNvSpPr txBox="1"/>
          <p:nvPr/>
        </p:nvSpPr>
        <p:spPr>
          <a:xfrm>
            <a:off x="1451591" y="2923206"/>
            <a:ext cx="270000" cy="6273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5</a:t>
            </a:r>
          </a:p>
        </p:txBody>
      </p:sp>
      <p:sp>
        <p:nvSpPr>
          <p:cNvPr id="915" name="Shape 915"/>
          <p:cNvSpPr txBox="1"/>
          <p:nvPr/>
        </p:nvSpPr>
        <p:spPr>
          <a:xfrm>
            <a:off x="1766833" y="2805654"/>
            <a:ext cx="270000" cy="6273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5</a:t>
            </a:r>
          </a:p>
        </p:txBody>
      </p:sp>
      <p:cxnSp>
        <p:nvCxnSpPr>
          <p:cNvPr id="916" name="Shape 916"/>
          <p:cNvCxnSpPr/>
          <p:nvPr/>
        </p:nvCxnSpPr>
        <p:spPr>
          <a:xfrm>
            <a:off x="1992448" y="2491754"/>
            <a:ext cx="0" cy="1146300"/>
          </a:xfrm>
          <a:prstGeom prst="straightConnector1">
            <a:avLst/>
          </a:prstGeom>
          <a:noFill/>
          <a:ln cap="flat" cmpd="sng" w="38100">
            <a:solidFill>
              <a:srgbClr val="FF0000"/>
            </a:solidFill>
            <a:prstDash val="solid"/>
            <a:round/>
            <a:headEnd len="lg" w="lg" type="stealth"/>
            <a:tailEnd len="lg" w="lg" type="stealth"/>
          </a:ln>
        </p:spPr>
      </p:cxnSp>
      <p:sp>
        <p:nvSpPr>
          <p:cNvPr id="917" name="Shape 917"/>
          <p:cNvSpPr txBox="1"/>
          <p:nvPr/>
        </p:nvSpPr>
        <p:spPr>
          <a:xfrm>
            <a:off x="357140" y="1637900"/>
            <a:ext cx="209699" cy="5727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z</a:t>
            </a:r>
          </a:p>
        </p:txBody>
      </p:sp>
      <p:sp>
        <p:nvSpPr>
          <p:cNvPr id="918" name="Shape 918"/>
          <p:cNvSpPr txBox="1"/>
          <p:nvPr/>
        </p:nvSpPr>
        <p:spPr>
          <a:xfrm>
            <a:off x="3961850" y="2350503"/>
            <a:ext cx="209700" cy="5727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x</a:t>
            </a:r>
          </a:p>
        </p:txBody>
      </p:sp>
      <p:sp>
        <p:nvSpPr>
          <p:cNvPr id="919" name="Shape 919"/>
          <p:cNvSpPr txBox="1"/>
          <p:nvPr/>
        </p:nvSpPr>
        <p:spPr>
          <a:xfrm>
            <a:off x="924693" y="3637962"/>
            <a:ext cx="270000" cy="549000"/>
          </a:xfrm>
          <a:prstGeom prst="rect">
            <a:avLst/>
          </a:prstGeom>
          <a:noFill/>
          <a:ln>
            <a:noFill/>
          </a:ln>
        </p:spPr>
        <p:txBody>
          <a:bodyPr anchorCtr="0" anchor="t" bIns="91425" lIns="91425" rIns="91425" tIns="91425">
            <a:noAutofit/>
          </a:bodyPr>
          <a:lstStyle/>
          <a:p>
            <a:pPr lvl="0" rtl="0">
              <a:spcBef>
                <a:spcPts val="0"/>
              </a:spcBef>
              <a:buNone/>
            </a:pPr>
            <a:r>
              <a:rPr b="1" lang="en" sz="1800">
                <a:solidFill>
                  <a:srgbClr val="FF0000"/>
                </a:solidFill>
              </a:rPr>
              <a:t>0</a:t>
            </a:r>
          </a:p>
        </p:txBody>
      </p:sp>
      <p:sp>
        <p:nvSpPr>
          <p:cNvPr id="920" name="Shape 920"/>
          <p:cNvSpPr/>
          <p:nvPr/>
        </p:nvSpPr>
        <p:spPr>
          <a:xfrm>
            <a:off x="1149168" y="3859010"/>
            <a:ext cx="148500" cy="1071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4" name="Shape 924"/>
        <p:cNvGrpSpPr/>
        <p:nvPr/>
      </p:nvGrpSpPr>
      <p:grpSpPr>
        <a:xfrm>
          <a:off x="0" y="0"/>
          <a:ext cx="0" cy="0"/>
          <a:chOff x="0" y="0"/>
          <a:chExt cx="0" cy="0"/>
        </a:xfrm>
      </p:grpSpPr>
      <p:sp>
        <p:nvSpPr>
          <p:cNvPr id="925" name="Shape 925"/>
          <p:cNvSpPr txBox="1"/>
          <p:nvPr/>
        </p:nvSpPr>
        <p:spPr>
          <a:xfrm>
            <a:off x="5147550" y="4459525"/>
            <a:ext cx="3649800" cy="167700"/>
          </a:xfrm>
          <a:prstGeom prst="rect">
            <a:avLst/>
          </a:prstGeom>
          <a:noFill/>
          <a:ln>
            <a:noFill/>
          </a:ln>
        </p:spPr>
        <p:txBody>
          <a:bodyPr anchorCtr="0" anchor="t" bIns="91425" lIns="91425" rIns="91425" tIns="91425">
            <a:noAutofit/>
          </a:bodyPr>
          <a:lstStyle/>
          <a:p>
            <a:pPr lvl="0">
              <a:spcBef>
                <a:spcPts val="0"/>
              </a:spcBef>
              <a:buNone/>
            </a:pPr>
            <a:r>
              <a:rPr lang="en"/>
              <a:t>Threshold =</a:t>
            </a:r>
            <a:r>
              <a:rPr b="1" lang="en"/>
              <a:t> 0.5%</a:t>
            </a:r>
            <a:r>
              <a:rPr lang="en"/>
              <a:t> of max height difference</a:t>
            </a:r>
          </a:p>
        </p:txBody>
      </p:sp>
      <p:pic>
        <p:nvPicPr>
          <p:cNvPr id="926" name="Shape 926"/>
          <p:cNvPicPr preferRelativeResize="0"/>
          <p:nvPr/>
        </p:nvPicPr>
        <p:blipFill>
          <a:blip r:embed="rId3">
            <a:alphaModFix/>
          </a:blip>
          <a:stretch>
            <a:fillRect/>
          </a:stretch>
        </p:blipFill>
        <p:spPr>
          <a:xfrm>
            <a:off x="4601847" y="29150"/>
            <a:ext cx="4436551" cy="4301775"/>
          </a:xfrm>
          <a:prstGeom prst="rect">
            <a:avLst/>
          </a:prstGeom>
          <a:noFill/>
          <a:ln>
            <a:noFill/>
          </a:ln>
        </p:spPr>
      </p:pic>
      <p:sp>
        <p:nvSpPr>
          <p:cNvPr id="927" name="Shape 927"/>
          <p:cNvSpPr txBox="1"/>
          <p:nvPr/>
        </p:nvSpPr>
        <p:spPr>
          <a:xfrm>
            <a:off x="1648075" y="4434200"/>
            <a:ext cx="1593300" cy="247800"/>
          </a:xfrm>
          <a:prstGeom prst="rect">
            <a:avLst/>
          </a:prstGeom>
          <a:noFill/>
          <a:ln>
            <a:noFill/>
          </a:ln>
        </p:spPr>
        <p:txBody>
          <a:bodyPr anchorCtr="0" anchor="t" bIns="91425" lIns="91425" rIns="91425" tIns="91425">
            <a:noAutofit/>
          </a:bodyPr>
          <a:lstStyle/>
          <a:p>
            <a:pPr lvl="0">
              <a:spcBef>
                <a:spcPts val="0"/>
              </a:spcBef>
              <a:buNone/>
            </a:pPr>
            <a:r>
              <a:rPr lang="en"/>
              <a:t>Height difference</a:t>
            </a:r>
          </a:p>
        </p:txBody>
      </p:sp>
      <p:sp>
        <p:nvSpPr>
          <p:cNvPr id="928" name="Shape 9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929" name="Shape 929"/>
          <p:cNvPicPr preferRelativeResize="0"/>
          <p:nvPr/>
        </p:nvPicPr>
        <p:blipFill>
          <a:blip r:embed="rId4">
            <a:alphaModFix/>
          </a:blip>
          <a:stretch>
            <a:fillRect/>
          </a:stretch>
        </p:blipFill>
        <p:spPr>
          <a:xfrm>
            <a:off x="466450" y="119324"/>
            <a:ext cx="4135399" cy="41353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3" name="Shape 933"/>
        <p:cNvGrpSpPr/>
        <p:nvPr/>
      </p:nvGrpSpPr>
      <p:grpSpPr>
        <a:xfrm>
          <a:off x="0" y="0"/>
          <a:ext cx="0" cy="0"/>
          <a:chOff x="0" y="0"/>
          <a:chExt cx="0" cy="0"/>
        </a:xfrm>
      </p:grpSpPr>
      <p:sp>
        <p:nvSpPr>
          <p:cNvPr id="934" name="Shape 93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What is a good threshold?</a:t>
            </a:r>
          </a:p>
        </p:txBody>
      </p:sp>
      <p:pic>
        <p:nvPicPr>
          <p:cNvPr id="935" name="Shape 935"/>
          <p:cNvPicPr preferRelativeResize="0"/>
          <p:nvPr/>
        </p:nvPicPr>
        <p:blipFill>
          <a:blip r:embed="rId3">
            <a:alphaModFix/>
          </a:blip>
          <a:stretch>
            <a:fillRect/>
          </a:stretch>
        </p:blipFill>
        <p:spPr>
          <a:xfrm>
            <a:off x="0" y="1347211"/>
            <a:ext cx="9144000" cy="2691027"/>
          </a:xfrm>
          <a:prstGeom prst="rect">
            <a:avLst/>
          </a:prstGeom>
          <a:noFill/>
          <a:ln>
            <a:noFill/>
          </a:ln>
        </p:spPr>
      </p:pic>
      <p:sp>
        <p:nvSpPr>
          <p:cNvPr id="936" name="Shape 936"/>
          <p:cNvSpPr txBox="1"/>
          <p:nvPr/>
        </p:nvSpPr>
        <p:spPr>
          <a:xfrm>
            <a:off x="618525" y="4244775"/>
            <a:ext cx="1818600" cy="324000"/>
          </a:xfrm>
          <a:prstGeom prst="rect">
            <a:avLst/>
          </a:prstGeom>
          <a:noFill/>
          <a:ln>
            <a:noFill/>
          </a:ln>
        </p:spPr>
        <p:txBody>
          <a:bodyPr anchorCtr="0" anchor="t" bIns="91425" lIns="91425" rIns="91425" tIns="91425">
            <a:noAutofit/>
          </a:bodyPr>
          <a:lstStyle/>
          <a:p>
            <a:pPr lvl="0">
              <a:spcBef>
                <a:spcPts val="0"/>
              </a:spcBef>
              <a:buNone/>
            </a:pPr>
            <a:r>
              <a:rPr lang="en"/>
              <a:t>Threshold = 0.05</a:t>
            </a:r>
          </a:p>
        </p:txBody>
      </p:sp>
      <p:sp>
        <p:nvSpPr>
          <p:cNvPr id="937" name="Shape 937"/>
          <p:cNvSpPr txBox="1"/>
          <p:nvPr/>
        </p:nvSpPr>
        <p:spPr>
          <a:xfrm>
            <a:off x="3751050" y="4244775"/>
            <a:ext cx="1818600" cy="324000"/>
          </a:xfrm>
          <a:prstGeom prst="rect">
            <a:avLst/>
          </a:prstGeom>
          <a:noFill/>
          <a:ln>
            <a:noFill/>
          </a:ln>
        </p:spPr>
        <p:txBody>
          <a:bodyPr anchorCtr="0" anchor="t" bIns="91425" lIns="91425" rIns="91425" tIns="91425">
            <a:noAutofit/>
          </a:bodyPr>
          <a:lstStyle/>
          <a:p>
            <a:pPr lvl="0" rtl="0">
              <a:spcBef>
                <a:spcPts val="0"/>
              </a:spcBef>
              <a:buNone/>
            </a:pPr>
            <a:r>
              <a:rPr lang="en"/>
              <a:t>Threshold = 0.005</a:t>
            </a:r>
          </a:p>
        </p:txBody>
      </p:sp>
      <p:sp>
        <p:nvSpPr>
          <p:cNvPr id="938" name="Shape 938"/>
          <p:cNvSpPr txBox="1"/>
          <p:nvPr/>
        </p:nvSpPr>
        <p:spPr>
          <a:xfrm>
            <a:off x="7076600" y="4244775"/>
            <a:ext cx="1818600" cy="324000"/>
          </a:xfrm>
          <a:prstGeom prst="rect">
            <a:avLst/>
          </a:prstGeom>
          <a:noFill/>
          <a:ln>
            <a:noFill/>
          </a:ln>
        </p:spPr>
        <p:txBody>
          <a:bodyPr anchorCtr="0" anchor="t" bIns="91425" lIns="91425" rIns="91425" tIns="91425">
            <a:noAutofit/>
          </a:bodyPr>
          <a:lstStyle/>
          <a:p>
            <a:pPr lvl="0" rtl="0">
              <a:spcBef>
                <a:spcPts val="0"/>
              </a:spcBef>
              <a:buNone/>
            </a:pPr>
            <a:r>
              <a:rPr lang="en"/>
              <a:t>Threshold = 0.00001</a:t>
            </a:r>
          </a:p>
        </p:txBody>
      </p:sp>
      <p:sp>
        <p:nvSpPr>
          <p:cNvPr id="939" name="Shape 9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3" name="Shape 943"/>
        <p:cNvGrpSpPr/>
        <p:nvPr/>
      </p:nvGrpSpPr>
      <p:grpSpPr>
        <a:xfrm>
          <a:off x="0" y="0"/>
          <a:ext cx="0" cy="0"/>
          <a:chOff x="0" y="0"/>
          <a:chExt cx="0" cy="0"/>
        </a:xfrm>
      </p:grpSpPr>
      <p:sp>
        <p:nvSpPr>
          <p:cNvPr id="944" name="Shape 944"/>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945" name="Shape 945"/>
          <p:cNvPicPr preferRelativeResize="0"/>
          <p:nvPr/>
        </p:nvPicPr>
        <p:blipFill>
          <a:blip r:embed="rId3">
            <a:alphaModFix/>
          </a:blip>
          <a:stretch>
            <a:fillRect/>
          </a:stretch>
        </p:blipFill>
        <p:spPr>
          <a:xfrm>
            <a:off x="1989383" y="0"/>
            <a:ext cx="5165232" cy="5143499"/>
          </a:xfrm>
          <a:prstGeom prst="rect">
            <a:avLst/>
          </a:prstGeom>
          <a:noFill/>
          <a:ln>
            <a:noFill/>
          </a:ln>
        </p:spPr>
      </p:pic>
      <p:sp>
        <p:nvSpPr>
          <p:cNvPr id="946" name="Shape 94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0" name="Shape 950"/>
        <p:cNvGrpSpPr/>
        <p:nvPr/>
      </p:nvGrpSpPr>
      <p:grpSpPr>
        <a:xfrm>
          <a:off x="0" y="0"/>
          <a:ext cx="0" cy="0"/>
          <a:chOff x="0" y="0"/>
          <a:chExt cx="0" cy="0"/>
        </a:xfrm>
      </p:grpSpPr>
      <p:pic>
        <p:nvPicPr>
          <p:cNvPr id="951" name="Shape 951"/>
          <p:cNvPicPr preferRelativeResize="0"/>
          <p:nvPr/>
        </p:nvPicPr>
        <p:blipFill>
          <a:blip r:embed="rId3">
            <a:alphaModFix/>
          </a:blip>
          <a:stretch>
            <a:fillRect/>
          </a:stretch>
        </p:blipFill>
        <p:spPr>
          <a:xfrm>
            <a:off x="3559725" y="772975"/>
            <a:ext cx="5155799" cy="4680500"/>
          </a:xfrm>
          <a:prstGeom prst="rect">
            <a:avLst/>
          </a:prstGeom>
          <a:noFill/>
          <a:ln>
            <a:noFill/>
          </a:ln>
        </p:spPr>
      </p:pic>
      <p:sp>
        <p:nvSpPr>
          <p:cNvPr id="952" name="Shape 952"/>
          <p:cNvSpPr txBox="1"/>
          <p:nvPr>
            <p:ph type="title"/>
          </p:nvPr>
        </p:nvSpPr>
        <p:spPr>
          <a:xfrm>
            <a:off x="275225" y="342900"/>
            <a:ext cx="8520600" cy="572700"/>
          </a:xfrm>
          <a:prstGeom prst="rect">
            <a:avLst/>
          </a:prstGeom>
        </p:spPr>
        <p:txBody>
          <a:bodyPr anchorCtr="0" anchor="t" bIns="91425" lIns="91425" rIns="91425" tIns="91425">
            <a:noAutofit/>
          </a:bodyPr>
          <a:lstStyle/>
          <a:p>
            <a:pPr lvl="0">
              <a:spcBef>
                <a:spcPts val="0"/>
              </a:spcBef>
              <a:buNone/>
            </a:pPr>
            <a:r>
              <a:rPr lang="en"/>
              <a:t>Finding and pruning the connected components</a:t>
            </a:r>
          </a:p>
        </p:txBody>
      </p:sp>
      <p:sp>
        <p:nvSpPr>
          <p:cNvPr id="953" name="Shape 953"/>
          <p:cNvSpPr txBox="1"/>
          <p:nvPr>
            <p:ph idx="1" type="body"/>
          </p:nvPr>
        </p:nvSpPr>
        <p:spPr>
          <a:xfrm>
            <a:off x="275225" y="1176075"/>
            <a:ext cx="3868800" cy="3416400"/>
          </a:xfrm>
          <a:prstGeom prst="rect">
            <a:avLst/>
          </a:prstGeom>
        </p:spPr>
        <p:txBody>
          <a:bodyPr anchorCtr="0" anchor="t" bIns="91425" lIns="91425" rIns="91425" tIns="91425">
            <a:noAutofit/>
          </a:bodyPr>
          <a:lstStyle/>
          <a:p>
            <a:pPr lvl="0">
              <a:spcBef>
                <a:spcPts val="0"/>
              </a:spcBef>
              <a:buNone/>
            </a:pPr>
            <a:r>
              <a:rPr lang="en"/>
              <a:t>Now we group the points in the binary image into clusters. These clusters we hope will represent the left "sides" of each of the circuit board features.</a:t>
            </a:r>
          </a:p>
          <a:p>
            <a:pPr lvl="0">
              <a:spcBef>
                <a:spcPts val="0"/>
              </a:spcBef>
              <a:buNone/>
            </a:pPr>
            <a:r>
              <a:rPr lang="en"/>
              <a:t>Set up a pruning value.</a:t>
            </a:r>
          </a:p>
          <a:p>
            <a:pPr lvl="0">
              <a:spcBef>
                <a:spcPts val="0"/>
              </a:spcBef>
              <a:buClr>
                <a:schemeClr val="dk1"/>
              </a:buClr>
              <a:buSzPct val="61111"/>
              <a:buFont typeface="Arial"/>
              <a:buNone/>
            </a:pPr>
            <a:r>
              <a:rPr lang="en"/>
              <a:t>Discard connected components having pixels fewer than pruning value.</a:t>
            </a:r>
          </a:p>
          <a:p>
            <a:pPr lvl="0">
              <a:spcBef>
                <a:spcPts val="0"/>
              </a:spcBef>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7" name="Shape 957"/>
        <p:cNvGrpSpPr/>
        <p:nvPr/>
      </p:nvGrpSpPr>
      <p:grpSpPr>
        <a:xfrm>
          <a:off x="0" y="0"/>
          <a:ext cx="0" cy="0"/>
          <a:chOff x="0" y="0"/>
          <a:chExt cx="0" cy="0"/>
        </a:xfrm>
      </p:grpSpPr>
      <p:sp>
        <p:nvSpPr>
          <p:cNvPr id="958" name="Shape 95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How “Prune” works</a:t>
            </a:r>
          </a:p>
        </p:txBody>
      </p:sp>
      <p:sp>
        <p:nvSpPr>
          <p:cNvPr id="959" name="Shape 95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960" name="Shape 960"/>
          <p:cNvSpPr/>
          <p:nvPr/>
        </p:nvSpPr>
        <p:spPr>
          <a:xfrm>
            <a:off x="2391500" y="1119875"/>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1" name="Shape 961"/>
          <p:cNvSpPr/>
          <p:nvPr/>
        </p:nvSpPr>
        <p:spPr>
          <a:xfrm>
            <a:off x="2391500" y="1575318"/>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2" name="Shape 962"/>
          <p:cNvSpPr/>
          <p:nvPr/>
        </p:nvSpPr>
        <p:spPr>
          <a:xfrm>
            <a:off x="2391500" y="2030762"/>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3" name="Shape 963"/>
          <p:cNvSpPr/>
          <p:nvPr/>
        </p:nvSpPr>
        <p:spPr>
          <a:xfrm>
            <a:off x="3826625" y="1119875"/>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4" name="Shape 964"/>
          <p:cNvSpPr/>
          <p:nvPr/>
        </p:nvSpPr>
        <p:spPr>
          <a:xfrm>
            <a:off x="3826625" y="2030762"/>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5" name="Shape 965"/>
          <p:cNvSpPr/>
          <p:nvPr/>
        </p:nvSpPr>
        <p:spPr>
          <a:xfrm>
            <a:off x="3826625" y="2486206"/>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6" name="Shape 966"/>
          <p:cNvSpPr/>
          <p:nvPr/>
        </p:nvSpPr>
        <p:spPr>
          <a:xfrm>
            <a:off x="3348250" y="2486206"/>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7" name="Shape 967"/>
          <p:cNvSpPr/>
          <p:nvPr/>
        </p:nvSpPr>
        <p:spPr>
          <a:xfrm>
            <a:off x="2869875" y="2486206"/>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8" name="Shape 968"/>
          <p:cNvSpPr/>
          <p:nvPr/>
        </p:nvSpPr>
        <p:spPr>
          <a:xfrm>
            <a:off x="2391500" y="2486206"/>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69" name="Shape 969"/>
          <p:cNvSpPr/>
          <p:nvPr/>
        </p:nvSpPr>
        <p:spPr>
          <a:xfrm>
            <a:off x="3826625" y="1575318"/>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0" name="Shape 970"/>
          <p:cNvSpPr/>
          <p:nvPr/>
        </p:nvSpPr>
        <p:spPr>
          <a:xfrm>
            <a:off x="2869875" y="1575318"/>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1" name="Shape 971"/>
          <p:cNvSpPr/>
          <p:nvPr/>
        </p:nvSpPr>
        <p:spPr>
          <a:xfrm>
            <a:off x="2869875" y="1119875"/>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2" name="Shape 972"/>
          <p:cNvSpPr/>
          <p:nvPr/>
        </p:nvSpPr>
        <p:spPr>
          <a:xfrm>
            <a:off x="3348250" y="1575318"/>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3" name="Shape 973"/>
          <p:cNvSpPr/>
          <p:nvPr/>
        </p:nvSpPr>
        <p:spPr>
          <a:xfrm>
            <a:off x="3348250" y="2030762"/>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4" name="Shape 974"/>
          <p:cNvSpPr/>
          <p:nvPr/>
        </p:nvSpPr>
        <p:spPr>
          <a:xfrm>
            <a:off x="3348250" y="1119875"/>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5" name="Shape 975"/>
          <p:cNvSpPr txBox="1"/>
          <p:nvPr/>
        </p:nvSpPr>
        <p:spPr>
          <a:xfrm>
            <a:off x="4699000" y="2854125"/>
            <a:ext cx="1583100" cy="263700"/>
          </a:xfrm>
          <a:prstGeom prst="rect">
            <a:avLst/>
          </a:prstGeom>
          <a:noFill/>
          <a:ln>
            <a:noFill/>
          </a:ln>
        </p:spPr>
        <p:txBody>
          <a:bodyPr anchorCtr="0" anchor="t" bIns="91425" lIns="91425" rIns="91425" tIns="91425">
            <a:noAutofit/>
          </a:bodyPr>
          <a:lstStyle/>
          <a:p>
            <a:pPr lvl="0" rtl="0">
              <a:spcBef>
                <a:spcPts val="0"/>
              </a:spcBef>
              <a:buNone/>
            </a:pPr>
            <a:r>
              <a:rPr lang="en"/>
              <a:t>Prune value = 2</a:t>
            </a:r>
          </a:p>
        </p:txBody>
      </p:sp>
      <p:sp>
        <p:nvSpPr>
          <p:cNvPr id="976" name="Shape 976"/>
          <p:cNvSpPr/>
          <p:nvPr/>
        </p:nvSpPr>
        <p:spPr>
          <a:xfrm>
            <a:off x="2391500" y="3191050"/>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7" name="Shape 977"/>
          <p:cNvSpPr/>
          <p:nvPr/>
        </p:nvSpPr>
        <p:spPr>
          <a:xfrm>
            <a:off x="2391500" y="3646493"/>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8" name="Shape 978"/>
          <p:cNvSpPr/>
          <p:nvPr/>
        </p:nvSpPr>
        <p:spPr>
          <a:xfrm>
            <a:off x="2391500" y="4101937"/>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79" name="Shape 979"/>
          <p:cNvSpPr/>
          <p:nvPr/>
        </p:nvSpPr>
        <p:spPr>
          <a:xfrm>
            <a:off x="3826625" y="3191050"/>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0" name="Shape 980"/>
          <p:cNvSpPr/>
          <p:nvPr/>
        </p:nvSpPr>
        <p:spPr>
          <a:xfrm>
            <a:off x="3826625" y="4101937"/>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1" name="Shape 981"/>
          <p:cNvSpPr/>
          <p:nvPr/>
        </p:nvSpPr>
        <p:spPr>
          <a:xfrm>
            <a:off x="3826625" y="4557381"/>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2" name="Shape 982"/>
          <p:cNvSpPr/>
          <p:nvPr/>
        </p:nvSpPr>
        <p:spPr>
          <a:xfrm>
            <a:off x="3348250" y="4557381"/>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3" name="Shape 983"/>
          <p:cNvSpPr/>
          <p:nvPr/>
        </p:nvSpPr>
        <p:spPr>
          <a:xfrm>
            <a:off x="2869875" y="4557381"/>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4" name="Shape 984"/>
          <p:cNvSpPr/>
          <p:nvPr/>
        </p:nvSpPr>
        <p:spPr>
          <a:xfrm>
            <a:off x="2391500" y="4557381"/>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5" name="Shape 985"/>
          <p:cNvSpPr/>
          <p:nvPr/>
        </p:nvSpPr>
        <p:spPr>
          <a:xfrm>
            <a:off x="3826625" y="3646493"/>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6" name="Shape 986"/>
          <p:cNvSpPr/>
          <p:nvPr/>
        </p:nvSpPr>
        <p:spPr>
          <a:xfrm>
            <a:off x="2869875" y="3646493"/>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7" name="Shape 987"/>
          <p:cNvSpPr/>
          <p:nvPr/>
        </p:nvSpPr>
        <p:spPr>
          <a:xfrm>
            <a:off x="2869875" y="3191050"/>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8" name="Shape 988"/>
          <p:cNvSpPr/>
          <p:nvPr/>
        </p:nvSpPr>
        <p:spPr>
          <a:xfrm>
            <a:off x="3348250" y="3646493"/>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89" name="Shape 989"/>
          <p:cNvSpPr/>
          <p:nvPr/>
        </p:nvSpPr>
        <p:spPr>
          <a:xfrm>
            <a:off x="3348250" y="4101937"/>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0" name="Shape 990"/>
          <p:cNvSpPr/>
          <p:nvPr/>
        </p:nvSpPr>
        <p:spPr>
          <a:xfrm>
            <a:off x="3348250" y="3191050"/>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1" name="Shape 991"/>
          <p:cNvSpPr/>
          <p:nvPr/>
        </p:nvSpPr>
        <p:spPr>
          <a:xfrm>
            <a:off x="3202662" y="2920837"/>
            <a:ext cx="291300" cy="291000"/>
          </a:xfrm>
          <a:prstGeom prst="downArrow">
            <a:avLst>
              <a:gd fmla="val 50000" name="adj1"/>
              <a:gd fmla="val 50000" name="adj2"/>
            </a:avLst>
          </a:prstGeom>
          <a:solidFill>
            <a:schemeClr val="lt2"/>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2" name="Shape 992"/>
          <p:cNvSpPr/>
          <p:nvPr/>
        </p:nvSpPr>
        <p:spPr>
          <a:xfrm>
            <a:off x="2869875" y="2020362"/>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3" name="Shape 993"/>
          <p:cNvSpPr/>
          <p:nvPr/>
        </p:nvSpPr>
        <p:spPr>
          <a:xfrm>
            <a:off x="2391500" y="2020362"/>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4" name="Shape 994"/>
          <p:cNvSpPr/>
          <p:nvPr/>
        </p:nvSpPr>
        <p:spPr>
          <a:xfrm>
            <a:off x="2391500" y="4557368"/>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5" name="Shape 995"/>
          <p:cNvSpPr/>
          <p:nvPr/>
        </p:nvSpPr>
        <p:spPr>
          <a:xfrm>
            <a:off x="2869875" y="4101968"/>
            <a:ext cx="478500" cy="455400"/>
          </a:xfrm>
          <a:prstGeom prst="rect">
            <a:avLst/>
          </a:prstGeom>
          <a:solidFill>
            <a:srgbClr val="000000"/>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6" name="Shape 996"/>
          <p:cNvSpPr/>
          <p:nvPr/>
        </p:nvSpPr>
        <p:spPr>
          <a:xfrm>
            <a:off x="2391500" y="4101943"/>
            <a:ext cx="478500" cy="455400"/>
          </a:xfrm>
          <a:prstGeom prst="rect">
            <a:avLst/>
          </a:prstGeom>
          <a:solidFill>
            <a:srgbClr val="FFFFFF"/>
          </a:solid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997" name="Shape 997"/>
          <p:cNvSpPr txBox="1"/>
          <p:nvPr>
            <p:ph idx="12" type="sldNum"/>
          </p:nvPr>
        </p:nvSpPr>
        <p:spPr>
          <a:xfrm>
            <a:off x="5912132"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1" name="Shape 1001"/>
        <p:cNvGrpSpPr/>
        <p:nvPr/>
      </p:nvGrpSpPr>
      <p:grpSpPr>
        <a:xfrm>
          <a:off x="0" y="0"/>
          <a:ext cx="0" cy="0"/>
          <a:chOff x="0" y="0"/>
          <a:chExt cx="0" cy="0"/>
        </a:xfrm>
      </p:grpSpPr>
      <p:sp>
        <p:nvSpPr>
          <p:cNvPr id="1002" name="Shape 100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003" name="Shape 100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
        <p:nvSpPr>
          <p:cNvPr id="1004" name="Shape 100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005" name="Shape 1005"/>
          <p:cNvPicPr preferRelativeResize="0"/>
          <p:nvPr/>
        </p:nvPicPr>
        <p:blipFill>
          <a:blip r:embed="rId3">
            <a:alphaModFix/>
          </a:blip>
          <a:stretch>
            <a:fillRect/>
          </a:stretch>
        </p:blipFill>
        <p:spPr>
          <a:xfrm>
            <a:off x="4897650" y="433849"/>
            <a:ext cx="4049874" cy="4038374"/>
          </a:xfrm>
          <a:prstGeom prst="rect">
            <a:avLst/>
          </a:prstGeom>
          <a:noFill/>
          <a:ln>
            <a:noFill/>
          </a:ln>
        </p:spPr>
      </p:pic>
      <p:pic>
        <p:nvPicPr>
          <p:cNvPr id="1006" name="Shape 1006"/>
          <p:cNvPicPr preferRelativeResize="0"/>
          <p:nvPr/>
        </p:nvPicPr>
        <p:blipFill>
          <a:blip r:embed="rId4">
            <a:alphaModFix/>
          </a:blip>
          <a:stretch>
            <a:fillRect/>
          </a:stretch>
        </p:blipFill>
        <p:spPr>
          <a:xfrm>
            <a:off x="474472" y="445022"/>
            <a:ext cx="4049874" cy="4016027"/>
          </a:xfrm>
          <a:prstGeom prst="rect">
            <a:avLst/>
          </a:prstGeom>
          <a:noFill/>
          <a:ln>
            <a:noFill/>
          </a:ln>
        </p:spPr>
      </p:pic>
      <p:sp>
        <p:nvSpPr>
          <p:cNvPr id="1007" name="Shape 1007"/>
          <p:cNvSpPr txBox="1"/>
          <p:nvPr/>
        </p:nvSpPr>
        <p:spPr>
          <a:xfrm>
            <a:off x="1840500" y="4568875"/>
            <a:ext cx="1207500" cy="329100"/>
          </a:xfrm>
          <a:prstGeom prst="rect">
            <a:avLst/>
          </a:prstGeom>
          <a:noFill/>
          <a:ln>
            <a:noFill/>
          </a:ln>
        </p:spPr>
        <p:txBody>
          <a:bodyPr anchorCtr="0" anchor="t" bIns="91425" lIns="91425" rIns="91425" tIns="91425">
            <a:noAutofit/>
          </a:bodyPr>
          <a:lstStyle/>
          <a:p>
            <a:pPr lvl="0">
              <a:spcBef>
                <a:spcPts val="0"/>
              </a:spcBef>
              <a:buNone/>
            </a:pPr>
            <a:r>
              <a:rPr b="1" lang="en"/>
              <a:t>BEFORE</a:t>
            </a:r>
          </a:p>
        </p:txBody>
      </p:sp>
      <p:sp>
        <p:nvSpPr>
          <p:cNvPr id="1008" name="Shape 1008"/>
          <p:cNvSpPr txBox="1"/>
          <p:nvPr/>
        </p:nvSpPr>
        <p:spPr>
          <a:xfrm>
            <a:off x="6110850" y="4568875"/>
            <a:ext cx="2098200" cy="329100"/>
          </a:xfrm>
          <a:prstGeom prst="rect">
            <a:avLst/>
          </a:prstGeom>
          <a:noFill/>
          <a:ln>
            <a:noFill/>
          </a:ln>
        </p:spPr>
        <p:txBody>
          <a:bodyPr anchorCtr="0" anchor="t" bIns="91425" lIns="91425" rIns="91425" tIns="91425">
            <a:noAutofit/>
          </a:bodyPr>
          <a:lstStyle/>
          <a:p>
            <a:pPr lvl="0" rtl="0">
              <a:spcBef>
                <a:spcPts val="0"/>
              </a:spcBef>
              <a:buNone/>
            </a:pPr>
            <a:r>
              <a:rPr b="1" lang="en"/>
              <a:t>AFTER (PRUNE = 800)</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87" name="Shape 87"/>
        <p:cNvGrpSpPr/>
        <p:nvPr/>
      </p:nvGrpSpPr>
      <p:grpSpPr>
        <a:xfrm>
          <a:off x="0" y="0"/>
          <a:ext cx="0" cy="0"/>
          <a:chOff x="0" y="0"/>
          <a:chExt cx="0" cy="0"/>
        </a:xfrm>
      </p:grpSpPr>
      <p:sp>
        <p:nvSpPr>
          <p:cNvPr id="88" name="Shape 88" title="board2">
            <a:hlinkClick r:id="rId3"/>
          </p:cNvPr>
          <p:cNvSpPr/>
          <p:nvPr/>
        </p:nvSpPr>
        <p:spPr>
          <a:xfrm>
            <a:off x="1143000" y="0"/>
            <a:ext cx="6858000" cy="5143500"/>
          </a:xfrm>
          <a:prstGeom prst="rect">
            <a:avLst/>
          </a:prstGeom>
          <a:blipFill>
            <a:blip r:embed="rId4">
              <a:alphaModFix/>
            </a:blip>
            <a:stretch>
              <a:fillRect/>
            </a:stretch>
          </a:blipFill>
          <a:ln>
            <a:noFill/>
          </a:ln>
        </p:spPr>
      </p:sp>
      <p:sp>
        <p:nvSpPr>
          <p:cNvPr id="89" name="Shape 8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2" name="Shape 1012"/>
        <p:cNvGrpSpPr/>
        <p:nvPr/>
      </p:nvGrpSpPr>
      <p:grpSpPr>
        <a:xfrm>
          <a:off x="0" y="0"/>
          <a:ext cx="0" cy="0"/>
          <a:chOff x="0" y="0"/>
          <a:chExt cx="0" cy="0"/>
        </a:xfrm>
      </p:grpSpPr>
      <p:sp>
        <p:nvSpPr>
          <p:cNvPr id="1013" name="Shape 101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a good prune value?</a:t>
            </a:r>
          </a:p>
        </p:txBody>
      </p:sp>
      <p:pic>
        <p:nvPicPr>
          <p:cNvPr id="1014" name="Shape 1014"/>
          <p:cNvPicPr preferRelativeResize="0"/>
          <p:nvPr/>
        </p:nvPicPr>
        <p:blipFill>
          <a:blip r:embed="rId3">
            <a:alphaModFix/>
          </a:blip>
          <a:stretch>
            <a:fillRect/>
          </a:stretch>
        </p:blipFill>
        <p:spPr>
          <a:xfrm>
            <a:off x="0" y="1354500"/>
            <a:ext cx="3126775" cy="3126775"/>
          </a:xfrm>
          <a:prstGeom prst="rect">
            <a:avLst/>
          </a:prstGeom>
          <a:noFill/>
          <a:ln>
            <a:noFill/>
          </a:ln>
        </p:spPr>
      </p:pic>
      <p:sp>
        <p:nvSpPr>
          <p:cNvPr id="1015" name="Shape 1015"/>
          <p:cNvSpPr txBox="1"/>
          <p:nvPr/>
        </p:nvSpPr>
        <p:spPr>
          <a:xfrm>
            <a:off x="480825" y="4517700"/>
            <a:ext cx="1734000" cy="488100"/>
          </a:xfrm>
          <a:prstGeom prst="rect">
            <a:avLst/>
          </a:prstGeom>
          <a:noFill/>
          <a:ln>
            <a:noFill/>
          </a:ln>
        </p:spPr>
        <p:txBody>
          <a:bodyPr anchorCtr="0" anchor="t" bIns="91425" lIns="91425" rIns="91425" tIns="91425">
            <a:noAutofit/>
          </a:bodyPr>
          <a:lstStyle/>
          <a:p>
            <a:pPr lvl="0">
              <a:spcBef>
                <a:spcPts val="0"/>
              </a:spcBef>
              <a:buNone/>
            </a:pPr>
            <a:r>
              <a:rPr lang="en"/>
              <a:t>Threshold = 0.005, prune = 300</a:t>
            </a:r>
          </a:p>
        </p:txBody>
      </p:sp>
      <p:pic>
        <p:nvPicPr>
          <p:cNvPr id="1016" name="Shape 1016"/>
          <p:cNvPicPr preferRelativeResize="0"/>
          <p:nvPr/>
        </p:nvPicPr>
        <p:blipFill>
          <a:blip r:embed="rId4">
            <a:alphaModFix/>
          </a:blip>
          <a:stretch>
            <a:fillRect/>
          </a:stretch>
        </p:blipFill>
        <p:spPr>
          <a:xfrm>
            <a:off x="3126774" y="1394575"/>
            <a:ext cx="3055300" cy="3046625"/>
          </a:xfrm>
          <a:prstGeom prst="rect">
            <a:avLst/>
          </a:prstGeom>
          <a:noFill/>
          <a:ln>
            <a:noFill/>
          </a:ln>
        </p:spPr>
      </p:pic>
      <p:sp>
        <p:nvSpPr>
          <p:cNvPr id="1017" name="Shape 1017"/>
          <p:cNvSpPr txBox="1"/>
          <p:nvPr/>
        </p:nvSpPr>
        <p:spPr>
          <a:xfrm>
            <a:off x="3583825" y="4517700"/>
            <a:ext cx="1734000" cy="488100"/>
          </a:xfrm>
          <a:prstGeom prst="rect">
            <a:avLst/>
          </a:prstGeom>
          <a:noFill/>
          <a:ln>
            <a:noFill/>
          </a:ln>
        </p:spPr>
        <p:txBody>
          <a:bodyPr anchorCtr="0" anchor="t" bIns="91425" lIns="91425" rIns="91425" tIns="91425">
            <a:noAutofit/>
          </a:bodyPr>
          <a:lstStyle/>
          <a:p>
            <a:pPr lvl="0" rtl="0">
              <a:spcBef>
                <a:spcPts val="0"/>
              </a:spcBef>
              <a:buNone/>
            </a:pPr>
            <a:r>
              <a:rPr lang="en"/>
              <a:t>Threshold = 0.005, prune = 800</a:t>
            </a:r>
          </a:p>
        </p:txBody>
      </p:sp>
      <p:pic>
        <p:nvPicPr>
          <p:cNvPr id="1018" name="Shape 1018"/>
          <p:cNvPicPr preferRelativeResize="0"/>
          <p:nvPr/>
        </p:nvPicPr>
        <p:blipFill>
          <a:blip r:embed="rId5">
            <a:alphaModFix/>
          </a:blip>
          <a:stretch>
            <a:fillRect/>
          </a:stretch>
        </p:blipFill>
        <p:spPr>
          <a:xfrm>
            <a:off x="6088699" y="1394575"/>
            <a:ext cx="3055300" cy="3042380"/>
          </a:xfrm>
          <a:prstGeom prst="rect">
            <a:avLst/>
          </a:prstGeom>
          <a:noFill/>
          <a:ln>
            <a:noFill/>
          </a:ln>
        </p:spPr>
      </p:pic>
      <p:sp>
        <p:nvSpPr>
          <p:cNvPr id="1019" name="Shape 1019"/>
          <p:cNvSpPr txBox="1"/>
          <p:nvPr/>
        </p:nvSpPr>
        <p:spPr>
          <a:xfrm>
            <a:off x="6613950" y="4517700"/>
            <a:ext cx="1734000" cy="488100"/>
          </a:xfrm>
          <a:prstGeom prst="rect">
            <a:avLst/>
          </a:prstGeom>
          <a:noFill/>
          <a:ln>
            <a:noFill/>
          </a:ln>
        </p:spPr>
        <p:txBody>
          <a:bodyPr anchorCtr="0" anchor="t" bIns="91425" lIns="91425" rIns="91425" tIns="91425">
            <a:noAutofit/>
          </a:bodyPr>
          <a:lstStyle/>
          <a:p>
            <a:pPr lvl="0" rtl="0">
              <a:spcBef>
                <a:spcPts val="0"/>
              </a:spcBef>
              <a:buNone/>
            </a:pPr>
            <a:r>
              <a:rPr lang="en"/>
              <a:t>Threshold = 0.005, prune = 1800</a:t>
            </a:r>
          </a:p>
        </p:txBody>
      </p:sp>
      <p:sp>
        <p:nvSpPr>
          <p:cNvPr id="1020" name="Shape 10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4" name="Shape 1024"/>
        <p:cNvGrpSpPr/>
        <p:nvPr/>
      </p:nvGrpSpPr>
      <p:grpSpPr>
        <a:xfrm>
          <a:off x="0" y="0"/>
          <a:ext cx="0" cy="0"/>
          <a:chOff x="0" y="0"/>
          <a:chExt cx="0" cy="0"/>
        </a:xfrm>
      </p:grpSpPr>
      <p:sp>
        <p:nvSpPr>
          <p:cNvPr id="1025" name="Shape 1025"/>
          <p:cNvSpPr txBox="1"/>
          <p:nvPr>
            <p:ph idx="1" type="body"/>
          </p:nvPr>
        </p:nvSpPr>
        <p:spPr>
          <a:xfrm>
            <a:off x="460150" y="779175"/>
            <a:ext cx="2028300" cy="393600"/>
          </a:xfrm>
          <a:prstGeom prst="rect">
            <a:avLst/>
          </a:prstGeom>
        </p:spPr>
        <p:txBody>
          <a:bodyPr anchorCtr="0" anchor="t" bIns="91425" lIns="91425" rIns="91425" tIns="91425">
            <a:noAutofit/>
          </a:bodyPr>
          <a:lstStyle/>
          <a:p>
            <a:pPr lvl="0">
              <a:spcBef>
                <a:spcPts val="0"/>
              </a:spcBef>
              <a:buNone/>
            </a:pPr>
            <a:r>
              <a:rPr lang="en" sz="1400"/>
              <a:t>Threshold = 0.0005</a:t>
            </a:r>
          </a:p>
        </p:txBody>
      </p:sp>
      <p:sp>
        <p:nvSpPr>
          <p:cNvPr id="1026" name="Shape 102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027" name="Shape 1027"/>
          <p:cNvPicPr preferRelativeResize="0"/>
          <p:nvPr/>
        </p:nvPicPr>
        <p:blipFill>
          <a:blip r:embed="rId3">
            <a:alphaModFix/>
          </a:blip>
          <a:stretch>
            <a:fillRect/>
          </a:stretch>
        </p:blipFill>
        <p:spPr>
          <a:xfrm>
            <a:off x="2607525" y="505400"/>
            <a:ext cx="5156023" cy="4638100"/>
          </a:xfrm>
          <a:prstGeom prst="rect">
            <a:avLst/>
          </a:prstGeom>
          <a:noFill/>
          <a:ln>
            <a:noFill/>
          </a:ln>
        </p:spPr>
      </p:pic>
      <p:sp>
        <p:nvSpPr>
          <p:cNvPr id="1028" name="Shape 1028"/>
          <p:cNvSpPr txBox="1"/>
          <p:nvPr>
            <p:ph idx="1" type="body"/>
          </p:nvPr>
        </p:nvSpPr>
        <p:spPr>
          <a:xfrm>
            <a:off x="460150" y="1946275"/>
            <a:ext cx="2028300" cy="393600"/>
          </a:xfrm>
          <a:prstGeom prst="rect">
            <a:avLst/>
          </a:prstGeom>
        </p:spPr>
        <p:txBody>
          <a:bodyPr anchorCtr="0" anchor="t" bIns="91425" lIns="91425" rIns="91425" tIns="91425">
            <a:noAutofit/>
          </a:bodyPr>
          <a:lstStyle/>
          <a:p>
            <a:pPr lvl="0" rtl="0">
              <a:spcBef>
                <a:spcPts val="0"/>
              </a:spcBef>
              <a:buNone/>
            </a:pPr>
            <a:r>
              <a:rPr lang="en" sz="1400"/>
              <a:t>Threshold = 0.001</a:t>
            </a:r>
          </a:p>
        </p:txBody>
      </p:sp>
      <p:sp>
        <p:nvSpPr>
          <p:cNvPr id="1029" name="Shape 1029"/>
          <p:cNvSpPr txBox="1"/>
          <p:nvPr>
            <p:ph idx="1" type="body"/>
          </p:nvPr>
        </p:nvSpPr>
        <p:spPr>
          <a:xfrm>
            <a:off x="460150" y="3278525"/>
            <a:ext cx="2028300" cy="393600"/>
          </a:xfrm>
          <a:prstGeom prst="rect">
            <a:avLst/>
          </a:prstGeom>
        </p:spPr>
        <p:txBody>
          <a:bodyPr anchorCtr="0" anchor="t" bIns="91425" lIns="91425" rIns="91425" tIns="91425">
            <a:noAutofit/>
          </a:bodyPr>
          <a:lstStyle/>
          <a:p>
            <a:pPr lvl="0" rtl="0">
              <a:spcBef>
                <a:spcPts val="0"/>
              </a:spcBef>
              <a:buNone/>
            </a:pPr>
            <a:r>
              <a:rPr lang="en" sz="1400"/>
              <a:t>Threshold = 0.005</a:t>
            </a:r>
          </a:p>
        </p:txBody>
      </p:sp>
      <p:sp>
        <p:nvSpPr>
          <p:cNvPr id="1030" name="Shape 1030"/>
          <p:cNvSpPr txBox="1"/>
          <p:nvPr>
            <p:ph idx="1" type="body"/>
          </p:nvPr>
        </p:nvSpPr>
        <p:spPr>
          <a:xfrm>
            <a:off x="460145" y="4399400"/>
            <a:ext cx="2028300" cy="393600"/>
          </a:xfrm>
          <a:prstGeom prst="rect">
            <a:avLst/>
          </a:prstGeom>
        </p:spPr>
        <p:txBody>
          <a:bodyPr anchorCtr="0" anchor="t" bIns="91425" lIns="91425" rIns="91425" tIns="91425">
            <a:noAutofit/>
          </a:bodyPr>
          <a:lstStyle/>
          <a:p>
            <a:pPr lvl="0" rtl="0">
              <a:spcBef>
                <a:spcPts val="0"/>
              </a:spcBef>
              <a:buNone/>
            </a:pPr>
            <a:r>
              <a:rPr lang="en" sz="1400"/>
              <a:t>Threshold = 0.01</a:t>
            </a:r>
          </a:p>
        </p:txBody>
      </p:sp>
      <p:sp>
        <p:nvSpPr>
          <p:cNvPr id="1031" name="Shape 1031"/>
          <p:cNvSpPr txBox="1"/>
          <p:nvPr>
            <p:ph idx="1" type="body"/>
          </p:nvPr>
        </p:nvSpPr>
        <p:spPr>
          <a:xfrm>
            <a:off x="2543475" y="159000"/>
            <a:ext cx="1514100" cy="393600"/>
          </a:xfrm>
          <a:prstGeom prst="rect">
            <a:avLst/>
          </a:prstGeom>
        </p:spPr>
        <p:txBody>
          <a:bodyPr anchorCtr="0" anchor="t" bIns="91425" lIns="91425" rIns="91425" tIns="91425">
            <a:noAutofit/>
          </a:bodyPr>
          <a:lstStyle/>
          <a:p>
            <a:pPr lvl="0" rtl="0">
              <a:spcBef>
                <a:spcPts val="0"/>
              </a:spcBef>
              <a:buNone/>
            </a:pPr>
            <a:r>
              <a:rPr lang="en" sz="1400"/>
              <a:t>Prune = 800</a:t>
            </a:r>
          </a:p>
        </p:txBody>
      </p:sp>
      <p:sp>
        <p:nvSpPr>
          <p:cNvPr id="1032" name="Shape 1032"/>
          <p:cNvSpPr txBox="1"/>
          <p:nvPr>
            <p:ph idx="1" type="body"/>
          </p:nvPr>
        </p:nvSpPr>
        <p:spPr>
          <a:xfrm>
            <a:off x="3885750" y="159000"/>
            <a:ext cx="1270200" cy="393600"/>
          </a:xfrm>
          <a:prstGeom prst="rect">
            <a:avLst/>
          </a:prstGeom>
        </p:spPr>
        <p:txBody>
          <a:bodyPr anchorCtr="0" anchor="t" bIns="91425" lIns="91425" rIns="91425" tIns="91425">
            <a:noAutofit/>
          </a:bodyPr>
          <a:lstStyle/>
          <a:p>
            <a:pPr lvl="0" rtl="0">
              <a:spcBef>
                <a:spcPts val="0"/>
              </a:spcBef>
              <a:buNone/>
            </a:pPr>
            <a:r>
              <a:rPr lang="en" sz="1400"/>
              <a:t>Prune = 1500</a:t>
            </a:r>
          </a:p>
        </p:txBody>
      </p:sp>
      <p:sp>
        <p:nvSpPr>
          <p:cNvPr id="1033" name="Shape 1033"/>
          <p:cNvSpPr txBox="1"/>
          <p:nvPr>
            <p:ph idx="1" type="body"/>
          </p:nvPr>
        </p:nvSpPr>
        <p:spPr>
          <a:xfrm>
            <a:off x="5226750" y="159000"/>
            <a:ext cx="1270200" cy="393600"/>
          </a:xfrm>
          <a:prstGeom prst="rect">
            <a:avLst/>
          </a:prstGeom>
        </p:spPr>
        <p:txBody>
          <a:bodyPr anchorCtr="0" anchor="t" bIns="91425" lIns="91425" rIns="91425" tIns="91425">
            <a:noAutofit/>
          </a:bodyPr>
          <a:lstStyle/>
          <a:p>
            <a:pPr lvl="0" rtl="0">
              <a:spcBef>
                <a:spcPts val="0"/>
              </a:spcBef>
              <a:buNone/>
            </a:pPr>
            <a:r>
              <a:rPr lang="en" sz="1400"/>
              <a:t>Prune = 2500</a:t>
            </a:r>
          </a:p>
        </p:txBody>
      </p:sp>
      <p:sp>
        <p:nvSpPr>
          <p:cNvPr id="1034" name="Shape 1034"/>
          <p:cNvSpPr txBox="1"/>
          <p:nvPr>
            <p:ph idx="1" type="body"/>
          </p:nvPr>
        </p:nvSpPr>
        <p:spPr>
          <a:xfrm>
            <a:off x="6567750" y="159000"/>
            <a:ext cx="1270200" cy="393600"/>
          </a:xfrm>
          <a:prstGeom prst="rect">
            <a:avLst/>
          </a:prstGeom>
        </p:spPr>
        <p:txBody>
          <a:bodyPr anchorCtr="0" anchor="t" bIns="91425" lIns="91425" rIns="91425" tIns="91425">
            <a:noAutofit/>
          </a:bodyPr>
          <a:lstStyle/>
          <a:p>
            <a:pPr lvl="0" rtl="0">
              <a:spcBef>
                <a:spcPts val="0"/>
              </a:spcBef>
              <a:buNone/>
            </a:pPr>
            <a:r>
              <a:rPr lang="en" sz="1400"/>
              <a:t>Prune = 3000</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8" name="Shape 1038"/>
        <p:cNvGrpSpPr/>
        <p:nvPr/>
      </p:nvGrpSpPr>
      <p:grpSpPr>
        <a:xfrm>
          <a:off x="0" y="0"/>
          <a:ext cx="0" cy="0"/>
          <a:chOff x="0" y="0"/>
          <a:chExt cx="0" cy="0"/>
        </a:xfrm>
      </p:grpSpPr>
      <p:sp>
        <p:nvSpPr>
          <p:cNvPr id="1039" name="Shape 1039"/>
          <p:cNvSpPr txBox="1"/>
          <p:nvPr>
            <p:ph idx="1" type="body"/>
          </p:nvPr>
        </p:nvSpPr>
        <p:spPr>
          <a:xfrm>
            <a:off x="252774" y="1070227"/>
            <a:ext cx="1148400" cy="2839199"/>
          </a:xfrm>
          <a:prstGeom prst="rect">
            <a:avLst/>
          </a:prstGeom>
        </p:spPr>
        <p:txBody>
          <a:bodyPr anchorCtr="0" anchor="t" bIns="91425" lIns="91425" rIns="91425" tIns="91425">
            <a:noAutofit/>
          </a:bodyPr>
          <a:lstStyle/>
          <a:p>
            <a:pPr lvl="0">
              <a:spcBef>
                <a:spcPts val="0"/>
              </a:spcBef>
              <a:buNone/>
            </a:pPr>
            <a:r>
              <a:rPr lang="en"/>
              <a:t>Compare with heightmap /oirginal  picture</a:t>
            </a:r>
          </a:p>
        </p:txBody>
      </p:sp>
      <p:sp>
        <p:nvSpPr>
          <p:cNvPr id="1040" name="Shape 1040"/>
          <p:cNvSpPr txBox="1"/>
          <p:nvPr/>
        </p:nvSpPr>
        <p:spPr>
          <a:xfrm>
            <a:off x="423302" y="3267275"/>
            <a:ext cx="2042700" cy="284100"/>
          </a:xfrm>
          <a:prstGeom prst="rect">
            <a:avLst/>
          </a:prstGeom>
          <a:noFill/>
          <a:ln>
            <a:noFill/>
          </a:ln>
        </p:spPr>
        <p:txBody>
          <a:bodyPr anchorCtr="0" anchor="t" bIns="91425" lIns="91425" rIns="91425" tIns="91425">
            <a:noAutofit/>
          </a:bodyPr>
          <a:lstStyle/>
          <a:p>
            <a:pPr lvl="0">
              <a:spcBef>
                <a:spcPts val="0"/>
              </a:spcBef>
              <a:buNone/>
            </a:pPr>
            <a:r>
              <a:rPr lang="en"/>
              <a:t>Original Height Map</a:t>
            </a:r>
          </a:p>
        </p:txBody>
      </p:sp>
      <p:sp>
        <p:nvSpPr>
          <p:cNvPr id="1041" name="Shape 1041"/>
          <p:cNvSpPr txBox="1"/>
          <p:nvPr/>
        </p:nvSpPr>
        <p:spPr>
          <a:xfrm>
            <a:off x="4998475" y="3307575"/>
            <a:ext cx="1762200" cy="284100"/>
          </a:xfrm>
          <a:prstGeom prst="rect">
            <a:avLst/>
          </a:prstGeom>
          <a:noFill/>
          <a:ln>
            <a:noFill/>
          </a:ln>
        </p:spPr>
        <p:txBody>
          <a:bodyPr anchorCtr="0" anchor="t" bIns="91425" lIns="91425" rIns="91425" tIns="91425">
            <a:noAutofit/>
          </a:bodyPr>
          <a:lstStyle/>
          <a:p>
            <a:pPr lvl="0" rtl="0">
              <a:spcBef>
                <a:spcPts val="0"/>
              </a:spcBef>
              <a:buNone/>
            </a:pPr>
            <a:r>
              <a:rPr lang="en"/>
              <a:t>After Thresholding</a:t>
            </a:r>
          </a:p>
        </p:txBody>
      </p:sp>
      <p:sp>
        <p:nvSpPr>
          <p:cNvPr id="1042" name="Shape 1042"/>
          <p:cNvSpPr txBox="1"/>
          <p:nvPr/>
        </p:nvSpPr>
        <p:spPr>
          <a:xfrm>
            <a:off x="7444999" y="3307575"/>
            <a:ext cx="1275300" cy="284100"/>
          </a:xfrm>
          <a:prstGeom prst="rect">
            <a:avLst/>
          </a:prstGeom>
          <a:noFill/>
          <a:ln>
            <a:noFill/>
          </a:ln>
        </p:spPr>
        <p:txBody>
          <a:bodyPr anchorCtr="0" anchor="t" bIns="91425" lIns="91425" rIns="91425" tIns="91425">
            <a:noAutofit/>
          </a:bodyPr>
          <a:lstStyle/>
          <a:p>
            <a:pPr lvl="0" rtl="0">
              <a:spcBef>
                <a:spcPts val="0"/>
              </a:spcBef>
              <a:buNone/>
            </a:pPr>
            <a:r>
              <a:rPr lang="en"/>
              <a:t>After Pruning</a:t>
            </a:r>
          </a:p>
        </p:txBody>
      </p:sp>
      <p:pic>
        <p:nvPicPr>
          <p:cNvPr id="1043" name="Shape 1043"/>
          <p:cNvPicPr preferRelativeResize="0"/>
          <p:nvPr/>
        </p:nvPicPr>
        <p:blipFill>
          <a:blip r:embed="rId3">
            <a:alphaModFix/>
          </a:blip>
          <a:stretch>
            <a:fillRect/>
          </a:stretch>
        </p:blipFill>
        <p:spPr>
          <a:xfrm>
            <a:off x="6906449" y="681999"/>
            <a:ext cx="2237549" cy="2472789"/>
          </a:xfrm>
          <a:prstGeom prst="rect">
            <a:avLst/>
          </a:prstGeom>
          <a:noFill/>
          <a:ln>
            <a:noFill/>
          </a:ln>
        </p:spPr>
      </p:pic>
      <p:sp>
        <p:nvSpPr>
          <p:cNvPr id="1044" name="Shape 10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045" name="Shape 1045"/>
          <p:cNvPicPr preferRelativeResize="0"/>
          <p:nvPr/>
        </p:nvPicPr>
        <p:blipFill>
          <a:blip r:embed="rId4">
            <a:alphaModFix/>
          </a:blip>
          <a:stretch>
            <a:fillRect/>
          </a:stretch>
        </p:blipFill>
        <p:spPr>
          <a:xfrm>
            <a:off x="4690306" y="691346"/>
            <a:ext cx="2216145" cy="2464302"/>
          </a:xfrm>
          <a:prstGeom prst="rect">
            <a:avLst/>
          </a:prstGeom>
          <a:noFill/>
          <a:ln>
            <a:noFill/>
          </a:ln>
        </p:spPr>
      </p:pic>
      <p:pic>
        <p:nvPicPr>
          <p:cNvPr id="1046" name="Shape 1046"/>
          <p:cNvPicPr preferRelativeResize="0"/>
          <p:nvPr/>
        </p:nvPicPr>
        <p:blipFill>
          <a:blip r:embed="rId5">
            <a:alphaModFix/>
          </a:blip>
          <a:stretch>
            <a:fillRect/>
          </a:stretch>
        </p:blipFill>
        <p:spPr>
          <a:xfrm>
            <a:off x="76200" y="691360"/>
            <a:ext cx="2216143" cy="2445579"/>
          </a:xfrm>
          <a:prstGeom prst="rect">
            <a:avLst/>
          </a:prstGeom>
          <a:noFill/>
          <a:ln>
            <a:noFill/>
          </a:ln>
        </p:spPr>
      </p:pic>
      <p:pic>
        <p:nvPicPr>
          <p:cNvPr id="1047" name="Shape 1047"/>
          <p:cNvPicPr preferRelativeResize="0"/>
          <p:nvPr/>
        </p:nvPicPr>
        <p:blipFill>
          <a:blip r:embed="rId6">
            <a:alphaModFix/>
          </a:blip>
          <a:stretch>
            <a:fillRect/>
          </a:stretch>
        </p:blipFill>
        <p:spPr>
          <a:xfrm>
            <a:off x="2316462" y="691350"/>
            <a:ext cx="2349725" cy="2464300"/>
          </a:xfrm>
          <a:prstGeom prst="rect">
            <a:avLst/>
          </a:prstGeom>
          <a:noFill/>
          <a:ln>
            <a:noFill/>
          </a:ln>
        </p:spPr>
      </p:pic>
      <p:sp>
        <p:nvSpPr>
          <p:cNvPr id="1048" name="Shape 1048"/>
          <p:cNvSpPr txBox="1"/>
          <p:nvPr/>
        </p:nvSpPr>
        <p:spPr>
          <a:xfrm>
            <a:off x="2741500" y="3307575"/>
            <a:ext cx="1762200" cy="284100"/>
          </a:xfrm>
          <a:prstGeom prst="rect">
            <a:avLst/>
          </a:prstGeom>
          <a:noFill/>
          <a:ln>
            <a:noFill/>
          </a:ln>
        </p:spPr>
        <p:txBody>
          <a:bodyPr anchorCtr="0" anchor="t" bIns="91425" lIns="91425" rIns="91425" tIns="91425">
            <a:noAutofit/>
          </a:bodyPr>
          <a:lstStyle/>
          <a:p>
            <a:pPr lvl="0" rtl="0">
              <a:spcBef>
                <a:spcPts val="0"/>
              </a:spcBef>
              <a:buNone/>
            </a:pPr>
            <a:r>
              <a:rPr lang="en"/>
              <a:t>Height Difference</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2" name="Shape 1052"/>
        <p:cNvGrpSpPr/>
        <p:nvPr/>
      </p:nvGrpSpPr>
      <p:grpSpPr>
        <a:xfrm>
          <a:off x="0" y="0"/>
          <a:ext cx="0" cy="0"/>
          <a:chOff x="0" y="0"/>
          <a:chExt cx="0" cy="0"/>
        </a:xfrm>
      </p:grpSpPr>
      <p:sp>
        <p:nvSpPr>
          <p:cNvPr id="1053" name="Shape 1053"/>
          <p:cNvSpPr txBox="1"/>
          <p:nvPr>
            <p:ph type="title"/>
          </p:nvPr>
        </p:nvSpPr>
        <p:spPr>
          <a:xfrm>
            <a:off x="311700" y="292625"/>
            <a:ext cx="8520600" cy="572700"/>
          </a:xfrm>
          <a:prstGeom prst="rect">
            <a:avLst/>
          </a:prstGeom>
        </p:spPr>
        <p:txBody>
          <a:bodyPr anchorCtr="0" anchor="t" bIns="91425" lIns="91425" rIns="91425" tIns="91425">
            <a:noAutofit/>
          </a:bodyPr>
          <a:lstStyle/>
          <a:p>
            <a:pPr lvl="0">
              <a:spcBef>
                <a:spcPts val="0"/>
              </a:spcBef>
              <a:buNone/>
            </a:pPr>
            <a:r>
              <a:rPr lang="en" sz="2400"/>
              <a:t>Challenge:How to Find Proper Threshold and Pruning value? </a:t>
            </a:r>
          </a:p>
          <a:p>
            <a:pPr lvl="0">
              <a:spcBef>
                <a:spcPts val="0"/>
              </a:spcBef>
              <a:buNone/>
            </a:pPr>
            <a:r>
              <a:t/>
            </a:r>
            <a:endParaRPr/>
          </a:p>
        </p:txBody>
      </p:sp>
      <p:sp>
        <p:nvSpPr>
          <p:cNvPr id="1054" name="Shape 10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055" name="Shape 1055"/>
          <p:cNvPicPr preferRelativeResize="0"/>
          <p:nvPr/>
        </p:nvPicPr>
        <p:blipFill>
          <a:blip r:embed="rId3">
            <a:alphaModFix/>
          </a:blip>
          <a:stretch>
            <a:fillRect/>
          </a:stretch>
        </p:blipFill>
        <p:spPr>
          <a:xfrm>
            <a:off x="1537008" y="792475"/>
            <a:ext cx="5588667" cy="4191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9" name="Shape 1059"/>
        <p:cNvGrpSpPr/>
        <p:nvPr/>
      </p:nvGrpSpPr>
      <p:grpSpPr>
        <a:xfrm>
          <a:off x="0" y="0"/>
          <a:ext cx="0" cy="0"/>
          <a:chOff x="0" y="0"/>
          <a:chExt cx="0" cy="0"/>
        </a:xfrm>
      </p:grpSpPr>
      <p:sp>
        <p:nvSpPr>
          <p:cNvPr id="1060" name="Shape 106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061" name="Shape 106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
        <p:nvSpPr>
          <p:cNvPr id="1062" name="Shape 106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063" name="Shape 1063"/>
          <p:cNvPicPr preferRelativeResize="0"/>
          <p:nvPr/>
        </p:nvPicPr>
        <p:blipFill>
          <a:blip r:embed="rId3">
            <a:alphaModFix/>
          </a:blip>
          <a:stretch>
            <a:fillRect/>
          </a:stretch>
        </p:blipFill>
        <p:spPr>
          <a:xfrm>
            <a:off x="276850" y="201575"/>
            <a:ext cx="8239799" cy="4883649"/>
          </a:xfrm>
          <a:prstGeom prst="rect">
            <a:avLst/>
          </a:prstGeom>
          <a:noFill/>
          <a:ln>
            <a:noFill/>
          </a:ln>
        </p:spPr>
      </p:pic>
      <p:sp>
        <p:nvSpPr>
          <p:cNvPr id="1064" name="Shape 1064"/>
          <p:cNvSpPr txBox="1"/>
          <p:nvPr/>
        </p:nvSpPr>
        <p:spPr>
          <a:xfrm>
            <a:off x="7853550" y="4621965"/>
            <a:ext cx="714000" cy="394800"/>
          </a:xfrm>
          <a:prstGeom prst="rect">
            <a:avLst/>
          </a:prstGeom>
          <a:noFill/>
          <a:ln>
            <a:noFill/>
          </a:ln>
        </p:spPr>
        <p:txBody>
          <a:bodyPr anchorCtr="0" anchor="t" bIns="91425" lIns="91425" rIns="91425" tIns="91425">
            <a:noAutofit/>
          </a:bodyPr>
          <a:lstStyle/>
          <a:p>
            <a:pPr lvl="0" rtl="0">
              <a:spcBef>
                <a:spcPts val="0"/>
              </a:spcBef>
              <a:buNone/>
            </a:pPr>
            <a:r>
              <a:rPr lang="en" sz="1200"/>
              <a:t>Height </a:t>
            </a:r>
          </a:p>
        </p:txBody>
      </p:sp>
      <p:sp>
        <p:nvSpPr>
          <p:cNvPr id="1065" name="Shape 1065"/>
          <p:cNvSpPr txBox="1"/>
          <p:nvPr/>
        </p:nvSpPr>
        <p:spPr>
          <a:xfrm>
            <a:off x="568250" y="354079"/>
            <a:ext cx="1646400" cy="394799"/>
          </a:xfrm>
          <a:prstGeom prst="rect">
            <a:avLst/>
          </a:prstGeom>
          <a:noFill/>
          <a:ln>
            <a:noFill/>
          </a:ln>
        </p:spPr>
        <p:txBody>
          <a:bodyPr anchorCtr="0" anchor="t" bIns="91425" lIns="91425" rIns="91425" tIns="91425">
            <a:noAutofit/>
          </a:bodyPr>
          <a:lstStyle/>
          <a:p>
            <a:pPr lvl="0" rtl="0">
              <a:spcBef>
                <a:spcPts val="0"/>
              </a:spcBef>
              <a:buNone/>
            </a:pPr>
            <a:r>
              <a:rPr lang="en" sz="1200"/>
              <a:t>Number of pixels</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9" name="Shape 1069"/>
        <p:cNvGrpSpPr/>
        <p:nvPr/>
      </p:nvGrpSpPr>
      <p:grpSpPr>
        <a:xfrm>
          <a:off x="0" y="0"/>
          <a:ext cx="0" cy="0"/>
          <a:chOff x="0" y="0"/>
          <a:chExt cx="0" cy="0"/>
        </a:xfrm>
      </p:grpSpPr>
      <p:sp>
        <p:nvSpPr>
          <p:cNvPr id="1070" name="Shape 1070"/>
          <p:cNvSpPr txBox="1"/>
          <p:nvPr>
            <p:ph type="title"/>
          </p:nvPr>
        </p:nvSpPr>
        <p:spPr>
          <a:xfrm>
            <a:off x="311700" y="260225"/>
            <a:ext cx="8520600" cy="572700"/>
          </a:xfrm>
          <a:prstGeom prst="rect">
            <a:avLst/>
          </a:prstGeom>
        </p:spPr>
        <p:txBody>
          <a:bodyPr anchorCtr="0" anchor="t" bIns="91425" lIns="91425" rIns="91425" tIns="91425">
            <a:noAutofit/>
          </a:bodyPr>
          <a:lstStyle/>
          <a:p>
            <a:pPr lvl="0">
              <a:spcBef>
                <a:spcPts val="0"/>
              </a:spcBef>
              <a:buNone/>
            </a:pPr>
            <a:r>
              <a:rPr lang="en"/>
              <a:t>Coloring!</a:t>
            </a:r>
          </a:p>
        </p:txBody>
      </p:sp>
      <p:sp>
        <p:nvSpPr>
          <p:cNvPr id="1071" name="Shape 1071"/>
          <p:cNvSpPr txBox="1"/>
          <p:nvPr>
            <p:ph idx="1" type="body"/>
          </p:nvPr>
        </p:nvSpPr>
        <p:spPr>
          <a:xfrm>
            <a:off x="311700" y="863550"/>
            <a:ext cx="8520600" cy="1323000"/>
          </a:xfrm>
          <a:prstGeom prst="rect">
            <a:avLst/>
          </a:prstGeom>
        </p:spPr>
        <p:txBody>
          <a:bodyPr anchorCtr="0" anchor="t" bIns="91425" lIns="91425" rIns="91425" tIns="91425">
            <a:noAutofit/>
          </a:bodyPr>
          <a:lstStyle/>
          <a:p>
            <a:pPr indent="-228600" lvl="0" marL="457200" rtl="0">
              <a:spcBef>
                <a:spcPts val="0"/>
              </a:spcBef>
            </a:pPr>
            <a:r>
              <a:rPr lang="en"/>
              <a:t>Doesn’t require more images or a lot of processing</a:t>
            </a:r>
          </a:p>
          <a:p>
            <a:pPr indent="-228600" lvl="0" marL="457200" rtl="0">
              <a:spcBef>
                <a:spcPts val="0"/>
              </a:spcBef>
            </a:pPr>
            <a:r>
              <a:rPr lang="en"/>
              <a:t>Quick</a:t>
            </a:r>
          </a:p>
        </p:txBody>
      </p:sp>
      <p:sp>
        <p:nvSpPr>
          <p:cNvPr id="1072" name="Shape 107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073" name="Shape 1073"/>
          <p:cNvPicPr preferRelativeResize="0"/>
          <p:nvPr/>
        </p:nvPicPr>
        <p:blipFill>
          <a:blip r:embed="rId3">
            <a:alphaModFix/>
          </a:blip>
          <a:stretch>
            <a:fillRect/>
          </a:stretch>
        </p:blipFill>
        <p:spPr>
          <a:xfrm>
            <a:off x="569541" y="2337174"/>
            <a:ext cx="3791157" cy="2159325"/>
          </a:xfrm>
          <a:prstGeom prst="rect">
            <a:avLst/>
          </a:prstGeom>
          <a:noFill/>
          <a:ln>
            <a:noFill/>
          </a:ln>
        </p:spPr>
      </p:pic>
      <p:pic>
        <p:nvPicPr>
          <p:cNvPr id="1074" name="Shape 1074"/>
          <p:cNvPicPr preferRelativeResize="0"/>
          <p:nvPr/>
        </p:nvPicPr>
        <p:blipFill>
          <a:blip r:embed="rId4">
            <a:alphaModFix/>
          </a:blip>
          <a:stretch>
            <a:fillRect/>
          </a:stretch>
        </p:blipFill>
        <p:spPr>
          <a:xfrm>
            <a:off x="4808400" y="1976400"/>
            <a:ext cx="3615699" cy="2576299"/>
          </a:xfrm>
          <a:prstGeom prst="rect">
            <a:avLst/>
          </a:prstGeom>
          <a:noFill/>
          <a:ln>
            <a:noFill/>
          </a:ln>
        </p:spPr>
      </p:pic>
      <p:sp>
        <p:nvSpPr>
          <p:cNvPr id="1075" name="Shape 1075"/>
          <p:cNvSpPr txBox="1"/>
          <p:nvPr/>
        </p:nvSpPr>
        <p:spPr>
          <a:xfrm>
            <a:off x="992300" y="4496500"/>
            <a:ext cx="3368400" cy="281700"/>
          </a:xfrm>
          <a:prstGeom prst="rect">
            <a:avLst/>
          </a:prstGeom>
          <a:noFill/>
          <a:ln>
            <a:noFill/>
          </a:ln>
        </p:spPr>
        <p:txBody>
          <a:bodyPr anchorCtr="0" anchor="t" bIns="91425" lIns="91425" rIns="91425" tIns="91425">
            <a:noAutofit/>
          </a:bodyPr>
          <a:lstStyle/>
          <a:p>
            <a:pPr lvl="0" algn="ctr">
              <a:spcBef>
                <a:spcPts val="0"/>
              </a:spcBef>
              <a:buNone/>
            </a:pPr>
            <a:r>
              <a:rPr lang="en"/>
              <a:t>Original Image 1</a:t>
            </a:r>
          </a:p>
        </p:txBody>
      </p:sp>
      <p:sp>
        <p:nvSpPr>
          <p:cNvPr id="1076" name="Shape 1076"/>
          <p:cNvSpPr txBox="1"/>
          <p:nvPr/>
        </p:nvSpPr>
        <p:spPr>
          <a:xfrm>
            <a:off x="4808400" y="4496500"/>
            <a:ext cx="3368400" cy="281700"/>
          </a:xfrm>
          <a:prstGeom prst="rect">
            <a:avLst/>
          </a:prstGeom>
          <a:noFill/>
          <a:ln>
            <a:noFill/>
          </a:ln>
        </p:spPr>
        <p:txBody>
          <a:bodyPr anchorCtr="0" anchor="t" bIns="91425" lIns="91425" rIns="91425" tIns="91425">
            <a:noAutofit/>
          </a:bodyPr>
          <a:lstStyle/>
          <a:p>
            <a:pPr lvl="0" rtl="0" algn="ctr">
              <a:spcBef>
                <a:spcPts val="0"/>
              </a:spcBef>
              <a:buNone/>
            </a:pPr>
            <a:r>
              <a:rPr lang="en"/>
              <a:t>Original Image 2</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0" name="Shape 1080"/>
        <p:cNvGrpSpPr/>
        <p:nvPr/>
      </p:nvGrpSpPr>
      <p:grpSpPr>
        <a:xfrm>
          <a:off x="0" y="0"/>
          <a:ext cx="0" cy="0"/>
          <a:chOff x="0" y="0"/>
          <a:chExt cx="0" cy="0"/>
        </a:xfrm>
      </p:grpSpPr>
      <p:sp>
        <p:nvSpPr>
          <p:cNvPr id="1081" name="Shape 1081"/>
          <p:cNvSpPr txBox="1"/>
          <p:nvPr>
            <p:ph type="title"/>
          </p:nvPr>
        </p:nvSpPr>
        <p:spPr>
          <a:xfrm>
            <a:off x="311700" y="192525"/>
            <a:ext cx="8520600" cy="572700"/>
          </a:xfrm>
          <a:prstGeom prst="rect">
            <a:avLst/>
          </a:prstGeom>
        </p:spPr>
        <p:txBody>
          <a:bodyPr anchorCtr="0" anchor="t" bIns="91425" lIns="91425" rIns="91425" tIns="91425">
            <a:noAutofit/>
          </a:bodyPr>
          <a:lstStyle/>
          <a:p>
            <a:pPr lvl="0">
              <a:spcBef>
                <a:spcPts val="0"/>
              </a:spcBef>
              <a:buNone/>
            </a:pPr>
            <a:r>
              <a:rPr lang="en"/>
              <a:t>Pre-processing part 1</a:t>
            </a:r>
          </a:p>
        </p:txBody>
      </p:sp>
      <p:sp>
        <p:nvSpPr>
          <p:cNvPr id="1082" name="Shape 1082"/>
          <p:cNvSpPr txBox="1"/>
          <p:nvPr>
            <p:ph idx="1" type="body"/>
          </p:nvPr>
        </p:nvSpPr>
        <p:spPr>
          <a:xfrm>
            <a:off x="311700" y="765225"/>
            <a:ext cx="8520600" cy="1465200"/>
          </a:xfrm>
          <a:prstGeom prst="rect">
            <a:avLst/>
          </a:prstGeom>
        </p:spPr>
        <p:txBody>
          <a:bodyPr anchorCtr="0" anchor="t" bIns="91425" lIns="91425" rIns="91425" tIns="91425">
            <a:noAutofit/>
          </a:bodyPr>
          <a:lstStyle/>
          <a:p>
            <a:pPr indent="-368300" lvl="0" marL="457200" rtl="0">
              <a:spcBef>
                <a:spcPts val="0"/>
              </a:spcBef>
              <a:buSzPct val="100000"/>
            </a:pPr>
            <a:r>
              <a:rPr lang="en" sz="2200"/>
              <a:t>Resizing/Refining</a:t>
            </a:r>
          </a:p>
          <a:p>
            <a:pPr indent="-342900" lvl="1" marL="914400" rtl="0">
              <a:spcBef>
                <a:spcPts val="0"/>
              </a:spcBef>
              <a:buSzPct val="100000"/>
            </a:pPr>
            <a:r>
              <a:rPr lang="en" sz="1800"/>
              <a:t>Using the original image created gaps because the height map pixels were larger than the color image and there was no one-to-one correspondence: (2048,2048) vs. (3072, 4080)</a:t>
            </a:r>
          </a:p>
          <a:p>
            <a:pPr lvl="0">
              <a:spcBef>
                <a:spcPts val="0"/>
              </a:spcBef>
              <a:buNone/>
            </a:pPr>
            <a:r>
              <a:t/>
            </a:r>
            <a:endParaRPr/>
          </a:p>
        </p:txBody>
      </p:sp>
      <p:pic>
        <p:nvPicPr>
          <p:cNvPr id="1083" name="Shape 1083"/>
          <p:cNvPicPr preferRelativeResize="0"/>
          <p:nvPr/>
        </p:nvPicPr>
        <p:blipFill>
          <a:blip r:embed="rId3">
            <a:alphaModFix/>
          </a:blip>
          <a:stretch>
            <a:fillRect/>
          </a:stretch>
        </p:blipFill>
        <p:spPr>
          <a:xfrm>
            <a:off x="311701" y="2300624"/>
            <a:ext cx="4313748" cy="2428874"/>
          </a:xfrm>
          <a:prstGeom prst="rect">
            <a:avLst/>
          </a:prstGeom>
          <a:noFill/>
          <a:ln>
            <a:noFill/>
          </a:ln>
        </p:spPr>
      </p:pic>
      <p:sp>
        <p:nvSpPr>
          <p:cNvPr id="1084" name="Shape 108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085" name="Shape 1085"/>
          <p:cNvPicPr preferRelativeResize="0"/>
          <p:nvPr/>
        </p:nvPicPr>
        <p:blipFill>
          <a:blip r:embed="rId4">
            <a:alphaModFix/>
          </a:blip>
          <a:stretch>
            <a:fillRect/>
          </a:stretch>
        </p:blipFill>
        <p:spPr>
          <a:xfrm>
            <a:off x="5516799" y="2300627"/>
            <a:ext cx="3084292" cy="2428874"/>
          </a:xfrm>
          <a:prstGeom prst="rect">
            <a:avLst/>
          </a:prstGeom>
          <a:noFill/>
          <a:ln>
            <a:noFill/>
          </a:ln>
        </p:spPr>
      </p:pic>
      <p:cxnSp>
        <p:nvCxnSpPr>
          <p:cNvPr id="1086" name="Shape 1086"/>
          <p:cNvCxnSpPr>
            <a:stCxn id="1083" idx="3"/>
            <a:endCxn id="1085" idx="1"/>
          </p:cNvCxnSpPr>
          <p:nvPr/>
        </p:nvCxnSpPr>
        <p:spPr>
          <a:xfrm>
            <a:off x="4625449" y="3515062"/>
            <a:ext cx="891300" cy="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0" name="Shape 1090"/>
        <p:cNvGrpSpPr/>
        <p:nvPr/>
      </p:nvGrpSpPr>
      <p:grpSpPr>
        <a:xfrm>
          <a:off x="0" y="0"/>
          <a:ext cx="0" cy="0"/>
          <a:chOff x="0" y="0"/>
          <a:chExt cx="0" cy="0"/>
        </a:xfrm>
      </p:grpSpPr>
      <p:sp>
        <p:nvSpPr>
          <p:cNvPr id="1091" name="Shape 109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092" name="Shape 1092"/>
          <p:cNvSpPr txBox="1"/>
          <p:nvPr>
            <p:ph type="title"/>
          </p:nvPr>
        </p:nvSpPr>
        <p:spPr>
          <a:xfrm>
            <a:off x="311700" y="192525"/>
            <a:ext cx="8520600" cy="572700"/>
          </a:xfrm>
          <a:prstGeom prst="rect">
            <a:avLst/>
          </a:prstGeom>
        </p:spPr>
        <p:txBody>
          <a:bodyPr anchorCtr="0" anchor="t" bIns="91425" lIns="91425" rIns="91425" tIns="91425">
            <a:noAutofit/>
          </a:bodyPr>
          <a:lstStyle/>
          <a:p>
            <a:pPr lvl="0" rtl="0">
              <a:spcBef>
                <a:spcPts val="0"/>
              </a:spcBef>
              <a:buNone/>
            </a:pPr>
            <a:r>
              <a:rPr lang="en"/>
              <a:t>Pre-processing part 2</a:t>
            </a:r>
          </a:p>
        </p:txBody>
      </p:sp>
      <p:sp>
        <p:nvSpPr>
          <p:cNvPr id="1093" name="Shape 1093"/>
          <p:cNvSpPr txBox="1"/>
          <p:nvPr>
            <p:ph idx="1" type="body"/>
          </p:nvPr>
        </p:nvSpPr>
        <p:spPr>
          <a:xfrm>
            <a:off x="311700" y="765225"/>
            <a:ext cx="8520600" cy="1267500"/>
          </a:xfrm>
          <a:prstGeom prst="rect">
            <a:avLst/>
          </a:prstGeom>
        </p:spPr>
        <p:txBody>
          <a:bodyPr anchorCtr="0" anchor="t" bIns="91425" lIns="91425" rIns="91425" tIns="91425">
            <a:noAutofit/>
          </a:bodyPr>
          <a:lstStyle/>
          <a:p>
            <a:pPr indent="-368300" lvl="0" marL="457200" rtl="0">
              <a:spcBef>
                <a:spcPts val="0"/>
              </a:spcBef>
              <a:buSzPct val="100000"/>
            </a:pPr>
            <a:r>
              <a:rPr lang="en" sz="2200"/>
              <a:t>Thresholding</a:t>
            </a:r>
          </a:p>
          <a:p>
            <a:pPr indent="-342900" lvl="1" marL="914400" rtl="0">
              <a:spcBef>
                <a:spcPts val="0"/>
              </a:spcBef>
              <a:buSzPct val="100000"/>
            </a:pPr>
            <a:r>
              <a:rPr lang="en" sz="1800"/>
              <a:t>Having a bad threshold resulted in modifying pixels that shouldn’t have been.</a:t>
            </a:r>
          </a:p>
          <a:p>
            <a:pPr lvl="0" rtl="0">
              <a:spcBef>
                <a:spcPts val="0"/>
              </a:spcBef>
              <a:buNone/>
            </a:pPr>
            <a:r>
              <a:t/>
            </a:r>
            <a:endParaRPr/>
          </a:p>
        </p:txBody>
      </p:sp>
      <p:pic>
        <p:nvPicPr>
          <p:cNvPr id="1094" name="Shape 1094"/>
          <p:cNvPicPr preferRelativeResize="0"/>
          <p:nvPr/>
        </p:nvPicPr>
        <p:blipFill>
          <a:blip r:embed="rId3">
            <a:alphaModFix/>
          </a:blip>
          <a:stretch>
            <a:fillRect/>
          </a:stretch>
        </p:blipFill>
        <p:spPr>
          <a:xfrm>
            <a:off x="311699" y="2353657"/>
            <a:ext cx="4313750" cy="2375842"/>
          </a:xfrm>
          <a:prstGeom prst="rect">
            <a:avLst/>
          </a:prstGeom>
          <a:noFill/>
          <a:ln>
            <a:noFill/>
          </a:ln>
        </p:spPr>
      </p:pic>
      <p:sp>
        <p:nvSpPr>
          <p:cNvPr id="1095" name="Shape 109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096" name="Shape 1096"/>
          <p:cNvPicPr preferRelativeResize="0"/>
          <p:nvPr/>
        </p:nvPicPr>
        <p:blipFill>
          <a:blip r:embed="rId4">
            <a:alphaModFix/>
          </a:blip>
          <a:stretch>
            <a:fillRect/>
          </a:stretch>
        </p:blipFill>
        <p:spPr>
          <a:xfrm>
            <a:off x="5516750" y="2507300"/>
            <a:ext cx="3388726" cy="2222200"/>
          </a:xfrm>
          <a:prstGeom prst="rect">
            <a:avLst/>
          </a:prstGeom>
          <a:noFill/>
          <a:ln>
            <a:noFill/>
          </a:ln>
        </p:spPr>
      </p:pic>
      <p:cxnSp>
        <p:nvCxnSpPr>
          <p:cNvPr id="1097" name="Shape 1097"/>
          <p:cNvCxnSpPr>
            <a:stCxn id="1098" idx="3"/>
            <a:endCxn id="1099" idx="1"/>
          </p:cNvCxnSpPr>
          <p:nvPr/>
        </p:nvCxnSpPr>
        <p:spPr>
          <a:xfrm>
            <a:off x="4625449" y="3515062"/>
            <a:ext cx="891300" cy="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3" name="Shape 1103"/>
        <p:cNvGrpSpPr/>
        <p:nvPr/>
      </p:nvGrpSpPr>
      <p:grpSpPr>
        <a:xfrm>
          <a:off x="0" y="0"/>
          <a:ext cx="0" cy="0"/>
          <a:chOff x="0" y="0"/>
          <a:chExt cx="0" cy="0"/>
        </a:xfrm>
      </p:grpSpPr>
      <p:sp>
        <p:nvSpPr>
          <p:cNvPr id="1104" name="Shape 1104"/>
          <p:cNvSpPr txBox="1"/>
          <p:nvPr>
            <p:ph type="title"/>
          </p:nvPr>
        </p:nvSpPr>
        <p:spPr>
          <a:xfrm>
            <a:off x="311700" y="228175"/>
            <a:ext cx="8520600" cy="572700"/>
          </a:xfrm>
          <a:prstGeom prst="rect">
            <a:avLst/>
          </a:prstGeom>
        </p:spPr>
        <p:txBody>
          <a:bodyPr anchorCtr="0" anchor="t" bIns="91425" lIns="91425" rIns="91425" tIns="91425">
            <a:noAutofit/>
          </a:bodyPr>
          <a:lstStyle/>
          <a:p>
            <a:pPr lvl="0">
              <a:spcBef>
                <a:spcPts val="0"/>
              </a:spcBef>
              <a:buNone/>
            </a:pPr>
            <a:r>
              <a:rPr lang="en"/>
              <a:t>Simplest method</a:t>
            </a:r>
          </a:p>
        </p:txBody>
      </p:sp>
      <p:pic>
        <p:nvPicPr>
          <p:cNvPr id="1105" name="Shape 1105"/>
          <p:cNvPicPr preferRelativeResize="0"/>
          <p:nvPr/>
        </p:nvPicPr>
        <p:blipFill>
          <a:blip r:embed="rId3">
            <a:alphaModFix/>
          </a:blip>
          <a:stretch>
            <a:fillRect/>
          </a:stretch>
        </p:blipFill>
        <p:spPr>
          <a:xfrm>
            <a:off x="1391899" y="919975"/>
            <a:ext cx="6360200" cy="3772125"/>
          </a:xfrm>
          <a:prstGeom prst="rect">
            <a:avLst/>
          </a:prstGeom>
          <a:noFill/>
          <a:ln>
            <a:noFill/>
          </a:ln>
        </p:spPr>
      </p:pic>
      <p:sp>
        <p:nvSpPr>
          <p:cNvPr id="1106" name="Shape 110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0" name="Shape 1110"/>
        <p:cNvGrpSpPr/>
        <p:nvPr/>
      </p:nvGrpSpPr>
      <p:grpSpPr>
        <a:xfrm>
          <a:off x="0" y="0"/>
          <a:ext cx="0" cy="0"/>
          <a:chOff x="0" y="0"/>
          <a:chExt cx="0" cy="0"/>
        </a:xfrm>
      </p:grpSpPr>
      <p:sp>
        <p:nvSpPr>
          <p:cNvPr id="1111" name="Shape 1111"/>
          <p:cNvSpPr txBox="1"/>
          <p:nvPr>
            <p:ph type="title"/>
          </p:nvPr>
        </p:nvSpPr>
        <p:spPr>
          <a:xfrm>
            <a:off x="311700" y="248650"/>
            <a:ext cx="8520600" cy="572700"/>
          </a:xfrm>
          <a:prstGeom prst="rect">
            <a:avLst/>
          </a:prstGeom>
        </p:spPr>
        <p:txBody>
          <a:bodyPr anchorCtr="0" anchor="t" bIns="91425" lIns="91425" rIns="91425" tIns="91425">
            <a:noAutofit/>
          </a:bodyPr>
          <a:lstStyle/>
          <a:p>
            <a:pPr lvl="0">
              <a:spcBef>
                <a:spcPts val="0"/>
              </a:spcBef>
              <a:buNone/>
            </a:pPr>
            <a:r>
              <a:rPr lang="en"/>
              <a:t>Add randomness?</a:t>
            </a:r>
          </a:p>
        </p:txBody>
      </p:sp>
      <p:pic>
        <p:nvPicPr>
          <p:cNvPr id="1112" name="Shape 1112"/>
          <p:cNvPicPr preferRelativeResize="0"/>
          <p:nvPr/>
        </p:nvPicPr>
        <p:blipFill>
          <a:blip r:embed="rId3">
            <a:alphaModFix/>
          </a:blip>
          <a:stretch>
            <a:fillRect/>
          </a:stretch>
        </p:blipFill>
        <p:spPr>
          <a:xfrm>
            <a:off x="6678772" y="939387"/>
            <a:ext cx="2220500" cy="3264724"/>
          </a:xfrm>
          <a:prstGeom prst="rect">
            <a:avLst/>
          </a:prstGeom>
          <a:noFill/>
          <a:ln>
            <a:noFill/>
          </a:ln>
        </p:spPr>
      </p:pic>
      <p:pic>
        <p:nvPicPr>
          <p:cNvPr id="1113" name="Shape 1113"/>
          <p:cNvPicPr preferRelativeResize="0"/>
          <p:nvPr/>
        </p:nvPicPr>
        <p:blipFill>
          <a:blip r:embed="rId4">
            <a:alphaModFix/>
          </a:blip>
          <a:stretch>
            <a:fillRect/>
          </a:stretch>
        </p:blipFill>
        <p:spPr>
          <a:xfrm>
            <a:off x="99075" y="1035324"/>
            <a:ext cx="5924651" cy="3870324"/>
          </a:xfrm>
          <a:prstGeom prst="rect">
            <a:avLst/>
          </a:prstGeom>
          <a:noFill/>
          <a:ln>
            <a:noFill/>
          </a:ln>
        </p:spPr>
      </p:pic>
      <p:sp>
        <p:nvSpPr>
          <p:cNvPr id="1114" name="Shape 11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171425" y="164475"/>
            <a:ext cx="8520600" cy="572700"/>
          </a:xfrm>
          <a:prstGeom prst="rect">
            <a:avLst/>
          </a:prstGeom>
        </p:spPr>
        <p:txBody>
          <a:bodyPr anchorCtr="0" anchor="t" bIns="91425" lIns="91425" rIns="91425" tIns="91425">
            <a:noAutofit/>
          </a:bodyPr>
          <a:lstStyle/>
          <a:p>
            <a:pPr lvl="0">
              <a:spcBef>
                <a:spcPts val="0"/>
              </a:spcBef>
              <a:buNone/>
            </a:pPr>
            <a:r>
              <a:rPr lang="en"/>
              <a:t>Our Data</a:t>
            </a:r>
          </a:p>
        </p:txBody>
      </p:sp>
      <p:pic>
        <p:nvPicPr>
          <p:cNvPr descr="Coax0RGB.jpg" id="95" name="Shape 95"/>
          <p:cNvPicPr preferRelativeResize="0"/>
          <p:nvPr/>
        </p:nvPicPr>
        <p:blipFill>
          <a:blip r:embed="rId3">
            <a:alphaModFix/>
          </a:blip>
          <a:stretch>
            <a:fillRect/>
          </a:stretch>
        </p:blipFill>
        <p:spPr>
          <a:xfrm>
            <a:off x="291900" y="984375"/>
            <a:ext cx="4216445" cy="3174750"/>
          </a:xfrm>
          <a:prstGeom prst="rect">
            <a:avLst/>
          </a:prstGeom>
          <a:noFill/>
          <a:ln>
            <a:noFill/>
          </a:ln>
        </p:spPr>
      </p:pic>
      <p:pic>
        <p:nvPicPr>
          <p:cNvPr descr="Height16.jpg" id="96" name="Shape 96"/>
          <p:cNvPicPr preferRelativeResize="0"/>
          <p:nvPr/>
        </p:nvPicPr>
        <p:blipFill>
          <a:blip r:embed="rId4">
            <a:alphaModFix/>
          </a:blip>
          <a:stretch>
            <a:fillRect/>
          </a:stretch>
        </p:blipFill>
        <p:spPr>
          <a:xfrm>
            <a:off x="5282175" y="984375"/>
            <a:ext cx="3174748" cy="3174748"/>
          </a:xfrm>
          <a:prstGeom prst="rect">
            <a:avLst/>
          </a:prstGeom>
          <a:noFill/>
          <a:ln>
            <a:noFill/>
          </a:ln>
        </p:spPr>
      </p:pic>
      <p:sp>
        <p:nvSpPr>
          <p:cNvPr id="97" name="Shape 97"/>
          <p:cNvSpPr txBox="1"/>
          <p:nvPr/>
        </p:nvSpPr>
        <p:spPr>
          <a:xfrm>
            <a:off x="859775" y="4252725"/>
            <a:ext cx="3080700" cy="361500"/>
          </a:xfrm>
          <a:prstGeom prst="rect">
            <a:avLst/>
          </a:prstGeom>
          <a:noFill/>
          <a:ln>
            <a:noFill/>
          </a:ln>
        </p:spPr>
        <p:txBody>
          <a:bodyPr anchorCtr="0" anchor="t" bIns="91425" lIns="91425" rIns="91425" tIns="91425">
            <a:noAutofit/>
          </a:bodyPr>
          <a:lstStyle/>
          <a:p>
            <a:pPr lvl="0">
              <a:spcBef>
                <a:spcPts val="0"/>
              </a:spcBef>
              <a:buNone/>
            </a:pPr>
            <a:r>
              <a:rPr lang="en" sz="1800"/>
              <a:t>Color image; (3072, 4080)</a:t>
            </a:r>
          </a:p>
        </p:txBody>
      </p:sp>
      <p:sp>
        <p:nvSpPr>
          <p:cNvPr id="98" name="Shape 98"/>
          <p:cNvSpPr txBox="1"/>
          <p:nvPr/>
        </p:nvSpPr>
        <p:spPr>
          <a:xfrm>
            <a:off x="5366850" y="4252725"/>
            <a:ext cx="3174600" cy="361500"/>
          </a:xfrm>
          <a:prstGeom prst="rect">
            <a:avLst/>
          </a:prstGeom>
          <a:noFill/>
          <a:ln>
            <a:noFill/>
          </a:ln>
        </p:spPr>
        <p:txBody>
          <a:bodyPr anchorCtr="0" anchor="t" bIns="91425" lIns="91425" rIns="91425" tIns="91425">
            <a:noAutofit/>
          </a:bodyPr>
          <a:lstStyle/>
          <a:p>
            <a:pPr lvl="0" rtl="0">
              <a:spcBef>
                <a:spcPts val="0"/>
              </a:spcBef>
              <a:buNone/>
            </a:pPr>
            <a:r>
              <a:rPr lang="en" sz="1800">
                <a:solidFill>
                  <a:srgbClr val="434343"/>
                </a:solidFill>
              </a:rPr>
              <a:t>Height map; (2048, 2048)</a:t>
            </a:r>
          </a:p>
        </p:txBody>
      </p:sp>
      <p:sp>
        <p:nvSpPr>
          <p:cNvPr id="99" name="Shape 9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8" name="Shape 1118"/>
        <p:cNvGrpSpPr/>
        <p:nvPr/>
      </p:nvGrpSpPr>
      <p:grpSpPr>
        <a:xfrm>
          <a:off x="0" y="0"/>
          <a:ext cx="0" cy="0"/>
          <a:chOff x="0" y="0"/>
          <a:chExt cx="0" cy="0"/>
        </a:xfrm>
      </p:grpSpPr>
      <p:sp>
        <p:nvSpPr>
          <p:cNvPr id="1119" name="Shape 11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120" name="Shape 1120"/>
          <p:cNvSpPr txBox="1"/>
          <p:nvPr>
            <p:ph type="title"/>
          </p:nvPr>
        </p:nvSpPr>
        <p:spPr>
          <a:xfrm>
            <a:off x="311700" y="248650"/>
            <a:ext cx="8520600" cy="572700"/>
          </a:xfrm>
          <a:prstGeom prst="rect">
            <a:avLst/>
          </a:prstGeom>
        </p:spPr>
        <p:txBody>
          <a:bodyPr anchorCtr="0" anchor="t" bIns="91425" lIns="91425" rIns="91425" tIns="91425">
            <a:noAutofit/>
          </a:bodyPr>
          <a:lstStyle/>
          <a:p>
            <a:pPr lvl="0" rtl="0">
              <a:spcBef>
                <a:spcPts val="0"/>
              </a:spcBef>
              <a:buNone/>
            </a:pPr>
            <a:r>
              <a:rPr lang="en"/>
              <a:t>Add randomness?</a:t>
            </a:r>
          </a:p>
        </p:txBody>
      </p:sp>
      <p:pic>
        <p:nvPicPr>
          <p:cNvPr id="1121" name="Shape 1121"/>
          <p:cNvPicPr preferRelativeResize="0"/>
          <p:nvPr/>
        </p:nvPicPr>
        <p:blipFill>
          <a:blip r:embed="rId3">
            <a:alphaModFix/>
          </a:blip>
          <a:stretch>
            <a:fillRect/>
          </a:stretch>
        </p:blipFill>
        <p:spPr>
          <a:xfrm>
            <a:off x="4974106" y="0"/>
            <a:ext cx="3498336" cy="5143499"/>
          </a:xfrm>
          <a:prstGeom prst="rect">
            <a:avLst/>
          </a:prstGeom>
          <a:noFill/>
          <a:ln>
            <a:noFill/>
          </a:ln>
        </p:spPr>
      </p:pic>
      <p:pic>
        <p:nvPicPr>
          <p:cNvPr id="1122" name="Shape 1122"/>
          <p:cNvPicPr preferRelativeResize="0"/>
          <p:nvPr/>
        </p:nvPicPr>
        <p:blipFill>
          <a:blip r:embed="rId4">
            <a:alphaModFix/>
          </a:blip>
          <a:stretch>
            <a:fillRect/>
          </a:stretch>
        </p:blipFill>
        <p:spPr>
          <a:xfrm>
            <a:off x="576475" y="1738149"/>
            <a:ext cx="3858651" cy="2520700"/>
          </a:xfrm>
          <a:prstGeom prst="rect">
            <a:avLst/>
          </a:prstGeom>
          <a:noFill/>
          <a:ln>
            <a:noFill/>
          </a:ln>
        </p:spPr>
      </p:pic>
      <p:sp>
        <p:nvSpPr>
          <p:cNvPr id="1123" name="Shape 11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x="0" y="0"/>
          <a:ext cx="0" cy="0"/>
          <a:chOff x="0" y="0"/>
          <a:chExt cx="0" cy="0"/>
        </a:xfrm>
      </p:grpSpPr>
      <p:sp>
        <p:nvSpPr>
          <p:cNvPr id="1128" name="Shape 1128"/>
          <p:cNvSpPr txBox="1"/>
          <p:nvPr>
            <p:ph type="title"/>
          </p:nvPr>
        </p:nvSpPr>
        <p:spPr>
          <a:xfrm>
            <a:off x="311700" y="217625"/>
            <a:ext cx="8520600" cy="572700"/>
          </a:xfrm>
          <a:prstGeom prst="rect">
            <a:avLst/>
          </a:prstGeom>
        </p:spPr>
        <p:txBody>
          <a:bodyPr anchorCtr="0" anchor="t" bIns="91425" lIns="91425" rIns="91425" tIns="91425">
            <a:noAutofit/>
          </a:bodyPr>
          <a:lstStyle/>
          <a:p>
            <a:pPr lvl="0" rtl="0">
              <a:spcBef>
                <a:spcPts val="0"/>
              </a:spcBef>
              <a:buNone/>
            </a:pPr>
            <a:r>
              <a:rPr lang="en"/>
              <a:t>Copy-and-paste?</a:t>
            </a:r>
          </a:p>
        </p:txBody>
      </p:sp>
      <p:pic>
        <p:nvPicPr>
          <p:cNvPr id="1129" name="Shape 1129"/>
          <p:cNvPicPr preferRelativeResize="0"/>
          <p:nvPr/>
        </p:nvPicPr>
        <p:blipFill>
          <a:blip r:embed="rId3">
            <a:alphaModFix/>
          </a:blip>
          <a:stretch>
            <a:fillRect/>
          </a:stretch>
        </p:blipFill>
        <p:spPr>
          <a:xfrm>
            <a:off x="481100" y="822025"/>
            <a:ext cx="5784625" cy="3966600"/>
          </a:xfrm>
          <a:prstGeom prst="rect">
            <a:avLst/>
          </a:prstGeom>
          <a:noFill/>
          <a:ln>
            <a:noFill/>
          </a:ln>
        </p:spPr>
      </p:pic>
      <p:sp>
        <p:nvSpPr>
          <p:cNvPr id="1130" name="Shape 11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131" name="Shape 1131"/>
          <p:cNvPicPr preferRelativeResize="0"/>
          <p:nvPr/>
        </p:nvPicPr>
        <p:blipFill>
          <a:blip r:embed="rId4">
            <a:alphaModFix/>
          </a:blip>
          <a:stretch>
            <a:fillRect/>
          </a:stretch>
        </p:blipFill>
        <p:spPr>
          <a:xfrm>
            <a:off x="6330724" y="1305489"/>
            <a:ext cx="2382099" cy="2999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5" name="Shape 1135"/>
        <p:cNvGrpSpPr/>
        <p:nvPr/>
      </p:nvGrpSpPr>
      <p:grpSpPr>
        <a:xfrm>
          <a:off x="0" y="0"/>
          <a:ext cx="0" cy="0"/>
          <a:chOff x="0" y="0"/>
          <a:chExt cx="0" cy="0"/>
        </a:xfrm>
      </p:grpSpPr>
      <p:sp>
        <p:nvSpPr>
          <p:cNvPr id="1136" name="Shape 113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137" name="Shape 1137"/>
          <p:cNvSpPr txBox="1"/>
          <p:nvPr>
            <p:ph type="title"/>
          </p:nvPr>
        </p:nvSpPr>
        <p:spPr>
          <a:xfrm>
            <a:off x="311700" y="223875"/>
            <a:ext cx="4508400" cy="572700"/>
          </a:xfrm>
          <a:prstGeom prst="rect">
            <a:avLst/>
          </a:prstGeom>
        </p:spPr>
        <p:txBody>
          <a:bodyPr anchorCtr="0" anchor="t" bIns="91425" lIns="91425" rIns="91425" tIns="91425">
            <a:noAutofit/>
          </a:bodyPr>
          <a:lstStyle/>
          <a:p>
            <a:pPr lvl="0" rtl="0">
              <a:spcBef>
                <a:spcPts val="0"/>
              </a:spcBef>
              <a:buClr>
                <a:schemeClr val="dk1"/>
              </a:buClr>
              <a:buSzPct val="39285"/>
              <a:buFont typeface="Arial"/>
              <a:buNone/>
            </a:pPr>
            <a:r>
              <a:rPr lang="en"/>
              <a:t>Copy-and-paste</a:t>
            </a:r>
          </a:p>
        </p:txBody>
      </p:sp>
      <p:pic>
        <p:nvPicPr>
          <p:cNvPr id="1138" name="Shape 1138"/>
          <p:cNvPicPr preferRelativeResize="0"/>
          <p:nvPr/>
        </p:nvPicPr>
        <p:blipFill>
          <a:blip r:embed="rId3">
            <a:alphaModFix/>
          </a:blip>
          <a:stretch>
            <a:fillRect/>
          </a:stretch>
        </p:blipFill>
        <p:spPr>
          <a:xfrm>
            <a:off x="511900" y="1820087"/>
            <a:ext cx="3152774" cy="2161900"/>
          </a:xfrm>
          <a:prstGeom prst="rect">
            <a:avLst/>
          </a:prstGeom>
          <a:noFill/>
          <a:ln>
            <a:noFill/>
          </a:ln>
        </p:spPr>
      </p:pic>
      <p:sp>
        <p:nvSpPr>
          <p:cNvPr id="1139" name="Shape 113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pic>
        <p:nvPicPr>
          <p:cNvPr id="1140" name="Shape 1140"/>
          <p:cNvPicPr preferRelativeResize="0"/>
          <p:nvPr/>
        </p:nvPicPr>
        <p:blipFill>
          <a:blip r:embed="rId4">
            <a:alphaModFix/>
          </a:blip>
          <a:stretch>
            <a:fillRect/>
          </a:stretch>
        </p:blipFill>
        <p:spPr>
          <a:xfrm>
            <a:off x="4758500" y="116075"/>
            <a:ext cx="3923525" cy="49407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4" name="Shape 1144"/>
        <p:cNvGrpSpPr/>
        <p:nvPr/>
      </p:nvGrpSpPr>
      <p:grpSpPr>
        <a:xfrm>
          <a:off x="0" y="0"/>
          <a:ext cx="0" cy="0"/>
          <a:chOff x="0" y="0"/>
          <a:chExt cx="0" cy="0"/>
        </a:xfrm>
      </p:grpSpPr>
      <p:sp>
        <p:nvSpPr>
          <p:cNvPr id="1145" name="Shape 1145"/>
          <p:cNvSpPr txBox="1"/>
          <p:nvPr>
            <p:ph type="title"/>
          </p:nvPr>
        </p:nvSpPr>
        <p:spPr>
          <a:xfrm>
            <a:off x="311700" y="351375"/>
            <a:ext cx="8520600" cy="572700"/>
          </a:xfrm>
          <a:prstGeom prst="rect">
            <a:avLst/>
          </a:prstGeom>
        </p:spPr>
        <p:txBody>
          <a:bodyPr anchorCtr="0" anchor="t" bIns="91425" lIns="91425" rIns="91425" tIns="91425">
            <a:noAutofit/>
          </a:bodyPr>
          <a:lstStyle/>
          <a:p>
            <a:pPr lvl="0">
              <a:spcBef>
                <a:spcPts val="0"/>
              </a:spcBef>
              <a:buNone/>
            </a:pPr>
            <a:r>
              <a:rPr lang="en"/>
              <a:t>Copy-and-paste Version 2</a:t>
            </a:r>
          </a:p>
        </p:txBody>
      </p:sp>
      <p:sp>
        <p:nvSpPr>
          <p:cNvPr id="1146" name="Shape 1146"/>
          <p:cNvSpPr txBox="1"/>
          <p:nvPr>
            <p:ph idx="1" type="body"/>
          </p:nvPr>
        </p:nvSpPr>
        <p:spPr>
          <a:xfrm>
            <a:off x="311700" y="991950"/>
            <a:ext cx="4339800" cy="789000"/>
          </a:xfrm>
          <a:prstGeom prst="rect">
            <a:avLst/>
          </a:prstGeom>
        </p:spPr>
        <p:txBody>
          <a:bodyPr anchorCtr="0" anchor="t" bIns="91425" lIns="91425" rIns="91425" tIns="91425">
            <a:noAutofit/>
          </a:bodyPr>
          <a:lstStyle/>
          <a:p>
            <a:pPr indent="-381000" lvl="0" marL="457200" rtl="0">
              <a:spcBef>
                <a:spcPts val="0"/>
              </a:spcBef>
              <a:buSzPct val="100000"/>
            </a:pPr>
            <a:r>
              <a:rPr lang="en" sz="2400"/>
              <a:t>Mirror the copied image!</a:t>
            </a:r>
          </a:p>
        </p:txBody>
      </p:sp>
      <p:pic>
        <p:nvPicPr>
          <p:cNvPr id="1147" name="Shape 1147"/>
          <p:cNvPicPr preferRelativeResize="0"/>
          <p:nvPr/>
        </p:nvPicPr>
        <p:blipFill>
          <a:blip r:embed="rId3">
            <a:alphaModFix/>
          </a:blip>
          <a:stretch>
            <a:fillRect/>
          </a:stretch>
        </p:blipFill>
        <p:spPr>
          <a:xfrm>
            <a:off x="311700" y="1780956"/>
            <a:ext cx="4000072" cy="3150049"/>
          </a:xfrm>
          <a:prstGeom prst="rect">
            <a:avLst/>
          </a:prstGeom>
          <a:noFill/>
          <a:ln>
            <a:noFill/>
          </a:ln>
        </p:spPr>
      </p:pic>
      <p:sp>
        <p:nvSpPr>
          <p:cNvPr id="1148" name="Shape 11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149" name="Shape 1149"/>
          <p:cNvPicPr preferRelativeResize="0"/>
          <p:nvPr/>
        </p:nvPicPr>
        <p:blipFill>
          <a:blip r:embed="rId4">
            <a:alphaModFix/>
          </a:blip>
          <a:stretch>
            <a:fillRect/>
          </a:stretch>
        </p:blipFill>
        <p:spPr>
          <a:xfrm>
            <a:off x="5161235" y="-21150"/>
            <a:ext cx="3163337" cy="51858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3" name="Shape 1153"/>
        <p:cNvGrpSpPr/>
        <p:nvPr/>
      </p:nvGrpSpPr>
      <p:grpSpPr>
        <a:xfrm>
          <a:off x="0" y="0"/>
          <a:ext cx="0" cy="0"/>
          <a:chOff x="0" y="0"/>
          <a:chExt cx="0" cy="0"/>
        </a:xfrm>
      </p:grpSpPr>
      <p:sp>
        <p:nvSpPr>
          <p:cNvPr id="1154" name="Shape 1154"/>
          <p:cNvSpPr txBox="1"/>
          <p:nvPr>
            <p:ph type="title"/>
          </p:nvPr>
        </p:nvSpPr>
        <p:spPr>
          <a:xfrm>
            <a:off x="311700" y="174775"/>
            <a:ext cx="8520600" cy="572700"/>
          </a:xfrm>
          <a:prstGeom prst="rect">
            <a:avLst/>
          </a:prstGeom>
        </p:spPr>
        <p:txBody>
          <a:bodyPr anchorCtr="0" anchor="t" bIns="91425" lIns="91425" rIns="91425" tIns="91425">
            <a:noAutofit/>
          </a:bodyPr>
          <a:lstStyle/>
          <a:p>
            <a:pPr lvl="0">
              <a:spcBef>
                <a:spcPts val="0"/>
              </a:spcBef>
              <a:buNone/>
            </a:pPr>
            <a:r>
              <a:rPr lang="en"/>
              <a:t>Small Recap</a:t>
            </a:r>
          </a:p>
        </p:txBody>
      </p:sp>
      <p:sp>
        <p:nvSpPr>
          <p:cNvPr id="1155" name="Shape 1155"/>
          <p:cNvSpPr txBox="1"/>
          <p:nvPr>
            <p:ph idx="1" type="body"/>
          </p:nvPr>
        </p:nvSpPr>
        <p:spPr>
          <a:xfrm>
            <a:off x="311700" y="747475"/>
            <a:ext cx="8520600" cy="1656300"/>
          </a:xfrm>
          <a:prstGeom prst="rect">
            <a:avLst/>
          </a:prstGeom>
        </p:spPr>
        <p:txBody>
          <a:bodyPr anchorCtr="0" anchor="t" bIns="91425" lIns="91425" rIns="91425" tIns="91425">
            <a:noAutofit/>
          </a:bodyPr>
          <a:lstStyle/>
          <a:p>
            <a:pPr indent="-228600" lvl="0" marL="457200" rtl="0">
              <a:spcBef>
                <a:spcPts val="0"/>
              </a:spcBef>
            </a:pPr>
            <a:r>
              <a:rPr lang="en"/>
              <a:t>Refined height map</a:t>
            </a:r>
          </a:p>
          <a:p>
            <a:pPr indent="-228600" lvl="0" marL="457200" rtl="0">
              <a:spcBef>
                <a:spcPts val="0"/>
              </a:spcBef>
            </a:pPr>
            <a:r>
              <a:rPr lang="en"/>
              <a:t>Detected jumps using a smaller threshold to avoid false positives</a:t>
            </a:r>
          </a:p>
          <a:p>
            <a:pPr indent="-228600" lvl="0" marL="457200">
              <a:spcBef>
                <a:spcPts val="0"/>
              </a:spcBef>
            </a:pPr>
            <a:r>
              <a:rPr lang="en"/>
              <a:t>Colored walls using mirrored portion of image from surface</a:t>
            </a:r>
          </a:p>
          <a:p>
            <a:pPr indent="-228600" lvl="0" marL="457200" rtl="0">
              <a:spcBef>
                <a:spcPts val="0"/>
              </a:spcBef>
            </a:pPr>
            <a:r>
              <a:rPr lang="en"/>
              <a:t>Filled in the spaces below</a:t>
            </a:r>
          </a:p>
        </p:txBody>
      </p:sp>
      <p:sp>
        <p:nvSpPr>
          <p:cNvPr id="1156" name="Shape 115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1157" name="Shape 1157"/>
          <p:cNvPicPr preferRelativeResize="0"/>
          <p:nvPr/>
        </p:nvPicPr>
        <p:blipFill>
          <a:blip r:embed="rId3">
            <a:alphaModFix/>
          </a:blip>
          <a:stretch>
            <a:fillRect/>
          </a:stretch>
        </p:blipFill>
        <p:spPr>
          <a:xfrm>
            <a:off x="4819721" y="2441026"/>
            <a:ext cx="3796979" cy="2222200"/>
          </a:xfrm>
          <a:prstGeom prst="rect">
            <a:avLst/>
          </a:prstGeom>
          <a:noFill/>
          <a:ln>
            <a:noFill/>
          </a:ln>
        </p:spPr>
      </p:pic>
      <p:pic>
        <p:nvPicPr>
          <p:cNvPr id="1158" name="Shape 1158"/>
          <p:cNvPicPr preferRelativeResize="0"/>
          <p:nvPr/>
        </p:nvPicPr>
        <p:blipFill>
          <a:blip r:embed="rId4">
            <a:alphaModFix/>
          </a:blip>
          <a:stretch>
            <a:fillRect/>
          </a:stretch>
        </p:blipFill>
        <p:spPr>
          <a:xfrm>
            <a:off x="660900" y="2441025"/>
            <a:ext cx="3388726" cy="2222200"/>
          </a:xfrm>
          <a:prstGeom prst="rect">
            <a:avLst/>
          </a:prstGeom>
          <a:noFill/>
          <a:ln>
            <a:noFill/>
          </a:ln>
        </p:spPr>
      </p:pic>
      <p:cxnSp>
        <p:nvCxnSpPr>
          <p:cNvPr id="1159" name="Shape 1159"/>
          <p:cNvCxnSpPr>
            <a:stCxn id="1158" idx="3"/>
            <a:endCxn id="1157" idx="1"/>
          </p:cNvCxnSpPr>
          <p:nvPr/>
        </p:nvCxnSpPr>
        <p:spPr>
          <a:xfrm>
            <a:off x="4049626" y="3552125"/>
            <a:ext cx="770100" cy="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3" name="Shape 1163"/>
        <p:cNvGrpSpPr/>
        <p:nvPr/>
      </p:nvGrpSpPr>
      <p:grpSpPr>
        <a:xfrm>
          <a:off x="0" y="0"/>
          <a:ext cx="0" cy="0"/>
          <a:chOff x="0" y="0"/>
          <a:chExt cx="0" cy="0"/>
        </a:xfrm>
      </p:grpSpPr>
      <p:sp>
        <p:nvSpPr>
          <p:cNvPr id="1164" name="Shape 1164"/>
          <p:cNvSpPr txBox="1"/>
          <p:nvPr>
            <p:ph type="title"/>
          </p:nvPr>
        </p:nvSpPr>
        <p:spPr>
          <a:xfrm>
            <a:off x="311700" y="130675"/>
            <a:ext cx="8520600" cy="572700"/>
          </a:xfrm>
          <a:prstGeom prst="rect">
            <a:avLst/>
          </a:prstGeom>
        </p:spPr>
        <p:txBody>
          <a:bodyPr anchorCtr="0" anchor="t" bIns="91425" lIns="91425" rIns="91425" tIns="91425">
            <a:noAutofit/>
          </a:bodyPr>
          <a:lstStyle/>
          <a:p>
            <a:pPr lvl="0">
              <a:spcBef>
                <a:spcPts val="0"/>
              </a:spcBef>
              <a:buNone/>
            </a:pPr>
            <a:r>
              <a:rPr lang="en"/>
              <a:t>Comparison + Next steps</a:t>
            </a:r>
          </a:p>
        </p:txBody>
      </p:sp>
      <p:sp>
        <p:nvSpPr>
          <p:cNvPr id="1165" name="Shape 1165"/>
          <p:cNvSpPr/>
          <p:nvPr/>
        </p:nvSpPr>
        <p:spPr>
          <a:xfrm>
            <a:off x="4140225" y="2320950"/>
            <a:ext cx="715800" cy="5016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1166" name="Shape 1166"/>
          <p:cNvPicPr preferRelativeResize="0"/>
          <p:nvPr/>
        </p:nvPicPr>
        <p:blipFill>
          <a:blip r:embed="rId3">
            <a:alphaModFix/>
          </a:blip>
          <a:stretch>
            <a:fillRect/>
          </a:stretch>
        </p:blipFill>
        <p:spPr>
          <a:xfrm>
            <a:off x="311699" y="763575"/>
            <a:ext cx="3368425" cy="1918549"/>
          </a:xfrm>
          <a:prstGeom prst="rect">
            <a:avLst/>
          </a:prstGeom>
          <a:noFill/>
          <a:ln>
            <a:noFill/>
          </a:ln>
        </p:spPr>
      </p:pic>
      <p:pic>
        <p:nvPicPr>
          <p:cNvPr id="1167" name="Shape 1167"/>
          <p:cNvPicPr preferRelativeResize="0"/>
          <p:nvPr/>
        </p:nvPicPr>
        <p:blipFill>
          <a:blip r:embed="rId4">
            <a:alphaModFix/>
          </a:blip>
          <a:stretch>
            <a:fillRect/>
          </a:stretch>
        </p:blipFill>
        <p:spPr>
          <a:xfrm>
            <a:off x="311700" y="2550175"/>
            <a:ext cx="3368425" cy="2400127"/>
          </a:xfrm>
          <a:prstGeom prst="rect">
            <a:avLst/>
          </a:prstGeom>
          <a:noFill/>
          <a:ln>
            <a:noFill/>
          </a:ln>
        </p:spPr>
      </p:pic>
      <p:pic>
        <p:nvPicPr>
          <p:cNvPr id="1168" name="Shape 1168"/>
          <p:cNvPicPr preferRelativeResize="0"/>
          <p:nvPr/>
        </p:nvPicPr>
        <p:blipFill>
          <a:blip r:embed="rId5">
            <a:alphaModFix/>
          </a:blip>
          <a:stretch>
            <a:fillRect/>
          </a:stretch>
        </p:blipFill>
        <p:spPr>
          <a:xfrm>
            <a:off x="5481400" y="2296099"/>
            <a:ext cx="3287925" cy="2557275"/>
          </a:xfrm>
          <a:prstGeom prst="rect">
            <a:avLst/>
          </a:prstGeom>
          <a:noFill/>
          <a:ln>
            <a:noFill/>
          </a:ln>
        </p:spPr>
      </p:pic>
      <p:pic>
        <p:nvPicPr>
          <p:cNvPr id="1169" name="Shape 1169"/>
          <p:cNvPicPr preferRelativeResize="0"/>
          <p:nvPr/>
        </p:nvPicPr>
        <p:blipFill>
          <a:blip r:embed="rId6">
            <a:alphaModFix/>
          </a:blip>
          <a:stretch>
            <a:fillRect/>
          </a:stretch>
        </p:blipFill>
        <p:spPr>
          <a:xfrm>
            <a:off x="5481391" y="371825"/>
            <a:ext cx="3287934" cy="1924274"/>
          </a:xfrm>
          <a:prstGeom prst="rect">
            <a:avLst/>
          </a:prstGeom>
          <a:noFill/>
          <a:ln>
            <a:noFill/>
          </a:ln>
        </p:spPr>
      </p:pic>
      <p:sp>
        <p:nvSpPr>
          <p:cNvPr id="1170" name="Shape 117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4" name="Shape 1174"/>
        <p:cNvGrpSpPr/>
        <p:nvPr/>
      </p:nvGrpSpPr>
      <p:grpSpPr>
        <a:xfrm>
          <a:off x="0" y="0"/>
          <a:ext cx="0" cy="0"/>
          <a:chOff x="0" y="0"/>
          <a:chExt cx="0" cy="0"/>
        </a:xfrm>
      </p:grpSpPr>
      <p:sp>
        <p:nvSpPr>
          <p:cNvPr id="1175" name="Shape 117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idea: Transplant from Side View</a:t>
            </a:r>
          </a:p>
        </p:txBody>
      </p:sp>
      <p:sp>
        <p:nvSpPr>
          <p:cNvPr id="1176" name="Shape 117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6-05-12 at 11.21.57 AM.png" id="1177" name="Shape 1177"/>
          <p:cNvPicPr preferRelativeResize="0"/>
          <p:nvPr/>
        </p:nvPicPr>
        <p:blipFill>
          <a:blip r:embed="rId3">
            <a:alphaModFix/>
          </a:blip>
          <a:stretch>
            <a:fillRect/>
          </a:stretch>
        </p:blipFill>
        <p:spPr>
          <a:xfrm>
            <a:off x="311697" y="1152475"/>
            <a:ext cx="4066966" cy="3848150"/>
          </a:xfrm>
          <a:prstGeom prst="rect">
            <a:avLst/>
          </a:prstGeom>
          <a:noFill/>
          <a:ln>
            <a:noFill/>
          </a:ln>
        </p:spPr>
      </p:pic>
      <p:cxnSp>
        <p:nvCxnSpPr>
          <p:cNvPr id="1178" name="Shape 1178"/>
          <p:cNvCxnSpPr/>
          <p:nvPr/>
        </p:nvCxnSpPr>
        <p:spPr>
          <a:xfrm>
            <a:off x="1593275" y="2433200"/>
            <a:ext cx="51900" cy="1506600"/>
          </a:xfrm>
          <a:prstGeom prst="straightConnector1">
            <a:avLst/>
          </a:prstGeom>
          <a:noFill/>
          <a:ln cap="flat" cmpd="sng" w="28575">
            <a:solidFill>
              <a:srgbClr val="FF0000"/>
            </a:solidFill>
            <a:prstDash val="solid"/>
            <a:round/>
            <a:headEnd len="lg" w="lg" type="none"/>
            <a:tailEnd len="lg" w="lg" type="none"/>
          </a:ln>
        </p:spPr>
      </p:cxnSp>
      <p:cxnSp>
        <p:nvCxnSpPr>
          <p:cNvPr id="1179" name="Shape 1179"/>
          <p:cNvCxnSpPr/>
          <p:nvPr/>
        </p:nvCxnSpPr>
        <p:spPr>
          <a:xfrm flipH="1" rot="10800000">
            <a:off x="1575950" y="2407175"/>
            <a:ext cx="259800" cy="8700"/>
          </a:xfrm>
          <a:prstGeom prst="straightConnector1">
            <a:avLst/>
          </a:prstGeom>
          <a:noFill/>
          <a:ln cap="flat" cmpd="sng" w="28575">
            <a:solidFill>
              <a:srgbClr val="FF0000"/>
            </a:solidFill>
            <a:prstDash val="solid"/>
            <a:round/>
            <a:headEnd len="lg" w="lg" type="none"/>
            <a:tailEnd len="lg" w="lg" type="none"/>
          </a:ln>
        </p:spPr>
      </p:cxnSp>
      <p:cxnSp>
        <p:nvCxnSpPr>
          <p:cNvPr id="1180" name="Shape 1180"/>
          <p:cNvCxnSpPr/>
          <p:nvPr/>
        </p:nvCxnSpPr>
        <p:spPr>
          <a:xfrm>
            <a:off x="1835725" y="2415875"/>
            <a:ext cx="34800" cy="1532700"/>
          </a:xfrm>
          <a:prstGeom prst="straightConnector1">
            <a:avLst/>
          </a:prstGeom>
          <a:noFill/>
          <a:ln cap="flat" cmpd="sng" w="28575">
            <a:solidFill>
              <a:srgbClr val="FF0000"/>
            </a:solidFill>
            <a:prstDash val="solid"/>
            <a:round/>
            <a:headEnd len="lg" w="lg" type="none"/>
            <a:tailEnd len="lg" w="lg" type="none"/>
          </a:ln>
        </p:spPr>
      </p:cxnSp>
      <p:cxnSp>
        <p:nvCxnSpPr>
          <p:cNvPr id="1181" name="Shape 1181"/>
          <p:cNvCxnSpPr/>
          <p:nvPr/>
        </p:nvCxnSpPr>
        <p:spPr>
          <a:xfrm>
            <a:off x="1645225" y="3939875"/>
            <a:ext cx="216600" cy="0"/>
          </a:xfrm>
          <a:prstGeom prst="straightConnector1">
            <a:avLst/>
          </a:prstGeom>
          <a:noFill/>
          <a:ln cap="flat" cmpd="sng" w="28575">
            <a:solidFill>
              <a:srgbClr val="FF0000"/>
            </a:solidFill>
            <a:prstDash val="solid"/>
            <a:round/>
            <a:headEnd len="lg" w="lg" type="none"/>
            <a:tailEnd len="lg" w="lg" type="none"/>
          </a:ln>
        </p:spPr>
      </p:cxnSp>
      <p:pic>
        <p:nvPicPr>
          <p:cNvPr descr="sideBW.png" id="1182" name="Shape 1182"/>
          <p:cNvPicPr preferRelativeResize="0"/>
          <p:nvPr/>
        </p:nvPicPr>
        <p:blipFill>
          <a:blip r:embed="rId4">
            <a:alphaModFix/>
          </a:blip>
          <a:stretch>
            <a:fillRect/>
          </a:stretch>
        </p:blipFill>
        <p:spPr>
          <a:xfrm>
            <a:off x="4710677" y="1152475"/>
            <a:ext cx="3937098" cy="3848149"/>
          </a:xfrm>
          <a:prstGeom prst="rect">
            <a:avLst/>
          </a:prstGeom>
          <a:noFill/>
          <a:ln cap="flat" cmpd="sng" w="9525">
            <a:solidFill>
              <a:srgbClr val="FFFFFF"/>
            </a:solidFill>
            <a:prstDash val="solid"/>
            <a:round/>
            <a:headEnd len="med" w="med" type="none"/>
            <a:tailEnd len="med" w="med" type="none"/>
          </a:ln>
        </p:spPr>
      </p:pic>
      <p:cxnSp>
        <p:nvCxnSpPr>
          <p:cNvPr id="1183" name="Shape 1183"/>
          <p:cNvCxnSpPr/>
          <p:nvPr/>
        </p:nvCxnSpPr>
        <p:spPr>
          <a:xfrm>
            <a:off x="6156625" y="2580400"/>
            <a:ext cx="17400" cy="1532700"/>
          </a:xfrm>
          <a:prstGeom prst="straightConnector1">
            <a:avLst/>
          </a:prstGeom>
          <a:noFill/>
          <a:ln cap="flat" cmpd="sng" w="28575">
            <a:solidFill>
              <a:srgbClr val="FF0000"/>
            </a:solidFill>
            <a:prstDash val="solid"/>
            <a:round/>
            <a:headEnd len="lg" w="lg" type="none"/>
            <a:tailEnd len="lg" w="lg" type="none"/>
          </a:ln>
        </p:spPr>
      </p:cxnSp>
      <p:cxnSp>
        <p:nvCxnSpPr>
          <p:cNvPr id="1184" name="Shape 1184"/>
          <p:cNvCxnSpPr/>
          <p:nvPr/>
        </p:nvCxnSpPr>
        <p:spPr>
          <a:xfrm>
            <a:off x="6173925" y="4113075"/>
            <a:ext cx="528300" cy="17400"/>
          </a:xfrm>
          <a:prstGeom prst="straightConnector1">
            <a:avLst/>
          </a:prstGeom>
          <a:noFill/>
          <a:ln cap="flat" cmpd="sng" w="28575">
            <a:solidFill>
              <a:srgbClr val="FF0000"/>
            </a:solidFill>
            <a:prstDash val="solid"/>
            <a:round/>
            <a:headEnd len="lg" w="lg" type="none"/>
            <a:tailEnd len="lg" w="lg" type="none"/>
          </a:ln>
        </p:spPr>
      </p:cxnSp>
      <p:cxnSp>
        <p:nvCxnSpPr>
          <p:cNvPr id="1185" name="Shape 1185"/>
          <p:cNvCxnSpPr/>
          <p:nvPr/>
        </p:nvCxnSpPr>
        <p:spPr>
          <a:xfrm rot="10800000">
            <a:off x="6661825" y="2558800"/>
            <a:ext cx="34800" cy="1575900"/>
          </a:xfrm>
          <a:prstGeom prst="straightConnector1">
            <a:avLst/>
          </a:prstGeom>
          <a:noFill/>
          <a:ln cap="flat" cmpd="sng" w="28575">
            <a:solidFill>
              <a:srgbClr val="FF0000"/>
            </a:solidFill>
            <a:prstDash val="solid"/>
            <a:round/>
            <a:headEnd len="lg" w="lg" type="none"/>
            <a:tailEnd len="lg" w="lg" type="none"/>
          </a:ln>
        </p:spPr>
      </p:cxnSp>
      <p:cxnSp>
        <p:nvCxnSpPr>
          <p:cNvPr id="1186" name="Shape 1186"/>
          <p:cNvCxnSpPr/>
          <p:nvPr/>
        </p:nvCxnSpPr>
        <p:spPr>
          <a:xfrm flipH="1" rot="10800000">
            <a:off x="6156625" y="2571700"/>
            <a:ext cx="519600" cy="8700"/>
          </a:xfrm>
          <a:prstGeom prst="straightConnector1">
            <a:avLst/>
          </a:prstGeom>
          <a:noFill/>
          <a:ln cap="flat" cmpd="sng" w="28575">
            <a:solidFill>
              <a:srgbClr val="FF0000"/>
            </a:solidFill>
            <a:prstDash val="solid"/>
            <a:round/>
            <a:headEnd len="lg" w="lg" type="none"/>
            <a:tailEnd len="lg" w="lg" type="none"/>
          </a:ln>
        </p:spPr>
      </p:cxnSp>
      <p:sp>
        <p:nvSpPr>
          <p:cNvPr id="1187" name="Shape 118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1" name="Shape 1191"/>
        <p:cNvGrpSpPr/>
        <p:nvPr/>
      </p:nvGrpSpPr>
      <p:grpSpPr>
        <a:xfrm>
          <a:off x="0" y="0"/>
          <a:ext cx="0" cy="0"/>
          <a:chOff x="0" y="0"/>
          <a:chExt cx="0" cy="0"/>
        </a:xfrm>
      </p:grpSpPr>
      <p:pic>
        <p:nvPicPr>
          <p:cNvPr descr="left overhead with box.jpg" id="1192" name="Shape 1192"/>
          <p:cNvPicPr preferRelativeResize="0"/>
          <p:nvPr/>
        </p:nvPicPr>
        <p:blipFill rotWithShape="1">
          <a:blip r:embed="rId3">
            <a:alphaModFix/>
          </a:blip>
          <a:srcRect b="5889" l="7485" r="6076" t="4880"/>
          <a:stretch/>
        </p:blipFill>
        <p:spPr>
          <a:xfrm>
            <a:off x="3740724" y="824049"/>
            <a:ext cx="5403275" cy="4242550"/>
          </a:xfrm>
          <a:prstGeom prst="rect">
            <a:avLst/>
          </a:prstGeom>
          <a:noFill/>
          <a:ln>
            <a:noFill/>
          </a:ln>
        </p:spPr>
      </p:pic>
      <p:sp>
        <p:nvSpPr>
          <p:cNvPr id="1193" name="Shape 1193"/>
          <p:cNvSpPr txBox="1"/>
          <p:nvPr>
            <p:ph type="title"/>
          </p:nvPr>
        </p:nvSpPr>
        <p:spPr>
          <a:xfrm>
            <a:off x="311700" y="555600"/>
            <a:ext cx="4139100" cy="755700"/>
          </a:xfrm>
          <a:prstGeom prst="rect">
            <a:avLst/>
          </a:prstGeom>
        </p:spPr>
        <p:txBody>
          <a:bodyPr anchorCtr="0" anchor="b" bIns="91425" lIns="91425" rIns="91425" tIns="91425">
            <a:noAutofit/>
          </a:bodyPr>
          <a:lstStyle/>
          <a:p>
            <a:pPr lvl="0">
              <a:spcBef>
                <a:spcPts val="0"/>
              </a:spcBef>
              <a:buNone/>
            </a:pPr>
            <a:r>
              <a:rPr lang="en"/>
              <a:t>Create a Dictionary between overhead and side images</a:t>
            </a:r>
          </a:p>
        </p:txBody>
      </p:sp>
      <p:sp>
        <p:nvSpPr>
          <p:cNvPr id="1194" name="Shape 1194"/>
          <p:cNvSpPr txBox="1"/>
          <p:nvPr>
            <p:ph idx="1" type="body"/>
          </p:nvPr>
        </p:nvSpPr>
        <p:spPr>
          <a:xfrm>
            <a:off x="311700" y="1389600"/>
            <a:ext cx="2808000" cy="3179400"/>
          </a:xfrm>
          <a:prstGeom prst="rect">
            <a:avLst/>
          </a:prstGeom>
        </p:spPr>
        <p:txBody>
          <a:bodyPr anchorCtr="0" anchor="t" bIns="91425" lIns="91425" rIns="91425" tIns="91425">
            <a:noAutofit/>
          </a:bodyPr>
          <a:lstStyle/>
          <a:p>
            <a:pPr lvl="0">
              <a:spcBef>
                <a:spcPts val="0"/>
              </a:spcBef>
              <a:buNone/>
            </a:pPr>
            <a:r>
              <a:rPr lang="en" sz="1600"/>
              <a:t>Allow us to find a selected feature from overhead image in the side view</a:t>
            </a:r>
          </a:p>
          <a:p>
            <a:pPr lvl="0">
              <a:spcBef>
                <a:spcPts val="0"/>
              </a:spcBef>
              <a:buNone/>
            </a:pPr>
            <a:r>
              <a:rPr lang="en" sz="1600"/>
              <a:t>All we need is row and column range from overhead and side camera direction</a:t>
            </a:r>
          </a:p>
        </p:txBody>
      </p:sp>
      <p:sp>
        <p:nvSpPr>
          <p:cNvPr id="1195" name="Shape 1195"/>
          <p:cNvSpPr txBox="1"/>
          <p:nvPr/>
        </p:nvSpPr>
        <p:spPr>
          <a:xfrm>
            <a:off x="441575" y="190500"/>
            <a:ext cx="2355300" cy="286800"/>
          </a:xfrm>
          <a:prstGeom prst="rect">
            <a:avLst/>
          </a:prstGeom>
          <a:noFill/>
          <a:ln>
            <a:noFill/>
          </a:ln>
        </p:spPr>
        <p:txBody>
          <a:bodyPr anchorCtr="0" anchor="t" bIns="91425" lIns="91425" rIns="91425" tIns="91425">
            <a:noAutofit/>
          </a:bodyPr>
          <a:lstStyle/>
          <a:p>
            <a:pPr lvl="0">
              <a:spcBef>
                <a:spcPts val="0"/>
              </a:spcBef>
              <a:buNone/>
            </a:pPr>
            <a:r>
              <a:rPr lang="en">
                <a:solidFill>
                  <a:schemeClr val="dk1"/>
                </a:solidFill>
              </a:rPr>
              <a:t>Step 1:</a:t>
            </a:r>
          </a:p>
        </p:txBody>
      </p:sp>
      <p:sp>
        <p:nvSpPr>
          <p:cNvPr id="1196" name="Shape 119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0" name="Shape 1200"/>
        <p:cNvGrpSpPr/>
        <p:nvPr/>
      </p:nvGrpSpPr>
      <p:grpSpPr>
        <a:xfrm>
          <a:off x="0" y="0"/>
          <a:ext cx="0" cy="0"/>
          <a:chOff x="0" y="0"/>
          <a:chExt cx="0" cy="0"/>
        </a:xfrm>
      </p:grpSpPr>
      <p:sp>
        <p:nvSpPr>
          <p:cNvPr id="1201" name="Shape 1201"/>
          <p:cNvSpPr txBox="1"/>
          <p:nvPr>
            <p:ph type="title"/>
          </p:nvPr>
        </p:nvSpPr>
        <p:spPr>
          <a:xfrm>
            <a:off x="242425" y="89975"/>
            <a:ext cx="2286000" cy="572700"/>
          </a:xfrm>
          <a:prstGeom prst="rect">
            <a:avLst/>
          </a:prstGeom>
        </p:spPr>
        <p:txBody>
          <a:bodyPr anchorCtr="0" anchor="t" bIns="91425" lIns="91425" rIns="91425" tIns="91425">
            <a:noAutofit/>
          </a:bodyPr>
          <a:lstStyle/>
          <a:p>
            <a:pPr lvl="0">
              <a:spcBef>
                <a:spcPts val="0"/>
              </a:spcBef>
              <a:buNone/>
            </a:pPr>
            <a:r>
              <a:rPr lang="en" sz="2400"/>
              <a:t>Creating the Dictionary</a:t>
            </a:r>
          </a:p>
        </p:txBody>
      </p:sp>
      <p:sp>
        <p:nvSpPr>
          <p:cNvPr id="1202" name="Shape 1202"/>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180xptcloud.jpg" id="1203" name="Shape 1203"/>
          <p:cNvPicPr preferRelativeResize="0"/>
          <p:nvPr/>
        </p:nvPicPr>
        <p:blipFill rotWithShape="1">
          <a:blip r:embed="rId3">
            <a:alphaModFix/>
          </a:blip>
          <a:srcRect b="5627" l="8927" r="10061" t="3890"/>
          <a:stretch/>
        </p:blipFill>
        <p:spPr>
          <a:xfrm>
            <a:off x="311700" y="1152475"/>
            <a:ext cx="4320899" cy="3619500"/>
          </a:xfrm>
          <a:prstGeom prst="rect">
            <a:avLst/>
          </a:prstGeom>
          <a:noFill/>
          <a:ln>
            <a:noFill/>
          </a:ln>
        </p:spPr>
      </p:pic>
      <p:pic>
        <p:nvPicPr>
          <p:cNvPr descr="180yptcloud.jpg" id="1204" name="Shape 1204"/>
          <p:cNvPicPr preferRelativeResize="0"/>
          <p:nvPr/>
        </p:nvPicPr>
        <p:blipFill rotWithShape="1">
          <a:blip r:embed="rId4">
            <a:alphaModFix/>
          </a:blip>
          <a:srcRect b="4112" l="9258" r="7629" t="3679"/>
          <a:stretch/>
        </p:blipFill>
        <p:spPr>
          <a:xfrm>
            <a:off x="4707180" y="1152475"/>
            <a:ext cx="4350220" cy="3619500"/>
          </a:xfrm>
          <a:prstGeom prst="rect">
            <a:avLst/>
          </a:prstGeom>
          <a:noFill/>
          <a:ln>
            <a:noFill/>
          </a:ln>
        </p:spPr>
      </p:pic>
      <p:sp>
        <p:nvSpPr>
          <p:cNvPr id="1205" name="Shape 1205"/>
          <p:cNvSpPr txBox="1"/>
          <p:nvPr/>
        </p:nvSpPr>
        <p:spPr>
          <a:xfrm>
            <a:off x="1684200" y="926550"/>
            <a:ext cx="1575900" cy="303900"/>
          </a:xfrm>
          <a:prstGeom prst="rect">
            <a:avLst/>
          </a:prstGeom>
          <a:noFill/>
          <a:ln>
            <a:noFill/>
          </a:ln>
        </p:spPr>
        <p:txBody>
          <a:bodyPr anchorCtr="0" anchor="t" bIns="91425" lIns="91425" rIns="91425" tIns="91425">
            <a:noAutofit/>
          </a:bodyPr>
          <a:lstStyle/>
          <a:p>
            <a:pPr lvl="0">
              <a:spcBef>
                <a:spcPts val="0"/>
              </a:spcBef>
              <a:buNone/>
            </a:pPr>
            <a:r>
              <a:rPr lang="en" sz="1200"/>
              <a:t>X point cloud</a:t>
            </a:r>
          </a:p>
        </p:txBody>
      </p:sp>
      <p:sp>
        <p:nvSpPr>
          <p:cNvPr id="1206" name="Shape 1206"/>
          <p:cNvSpPr txBox="1"/>
          <p:nvPr/>
        </p:nvSpPr>
        <p:spPr>
          <a:xfrm>
            <a:off x="6094337" y="926550"/>
            <a:ext cx="1575900" cy="303900"/>
          </a:xfrm>
          <a:prstGeom prst="rect">
            <a:avLst/>
          </a:prstGeom>
          <a:noFill/>
          <a:ln>
            <a:noFill/>
          </a:ln>
        </p:spPr>
        <p:txBody>
          <a:bodyPr anchorCtr="0" anchor="t" bIns="91425" lIns="91425" rIns="91425" tIns="91425">
            <a:noAutofit/>
          </a:bodyPr>
          <a:lstStyle/>
          <a:p>
            <a:pPr lvl="0">
              <a:spcBef>
                <a:spcPts val="0"/>
              </a:spcBef>
              <a:buNone/>
            </a:pPr>
            <a:r>
              <a:rPr lang="en" sz="1200"/>
              <a:t>Y point cloud</a:t>
            </a:r>
          </a:p>
        </p:txBody>
      </p:sp>
      <p:sp>
        <p:nvSpPr>
          <p:cNvPr id="1207" name="Shape 120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cxnSp>
        <p:nvCxnSpPr>
          <p:cNvPr id="1208" name="Shape 1208"/>
          <p:cNvCxnSpPr/>
          <p:nvPr/>
        </p:nvCxnSpPr>
        <p:spPr>
          <a:xfrm>
            <a:off x="1705850" y="1342150"/>
            <a:ext cx="0" cy="3203700"/>
          </a:xfrm>
          <a:prstGeom prst="straightConnector1">
            <a:avLst/>
          </a:prstGeom>
          <a:noFill/>
          <a:ln cap="flat" cmpd="sng" w="19050">
            <a:solidFill>
              <a:srgbClr val="FF0000"/>
            </a:solidFill>
            <a:prstDash val="solid"/>
            <a:round/>
            <a:headEnd len="lg" w="lg" type="none"/>
            <a:tailEnd len="lg" w="lg" type="none"/>
          </a:ln>
        </p:spPr>
      </p:cxnSp>
      <p:sp>
        <p:nvSpPr>
          <p:cNvPr id="1209" name="Shape 1209"/>
          <p:cNvSpPr/>
          <p:nvPr/>
        </p:nvSpPr>
        <p:spPr>
          <a:xfrm>
            <a:off x="4095750" y="3680100"/>
            <a:ext cx="190500" cy="1560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210" name="Shape 1210"/>
          <p:cNvCxnSpPr/>
          <p:nvPr/>
        </p:nvCxnSpPr>
        <p:spPr>
          <a:xfrm>
            <a:off x="5134850" y="2537125"/>
            <a:ext cx="3143100" cy="8700"/>
          </a:xfrm>
          <a:prstGeom prst="straightConnector1">
            <a:avLst/>
          </a:prstGeom>
          <a:noFill/>
          <a:ln cap="flat" cmpd="sng" w="19050">
            <a:solidFill>
              <a:srgbClr val="FF0000"/>
            </a:solidFill>
            <a:prstDash val="solid"/>
            <a:round/>
            <a:headEnd len="lg" w="lg" type="none"/>
            <a:tailEnd len="lg" w="lg" type="none"/>
          </a:ln>
        </p:spPr>
      </p:cxnSp>
      <p:sp>
        <p:nvSpPr>
          <p:cNvPr id="1211" name="Shape 1211"/>
          <p:cNvSpPr/>
          <p:nvPr/>
        </p:nvSpPr>
        <p:spPr>
          <a:xfrm>
            <a:off x="8395525" y="3232375"/>
            <a:ext cx="190500" cy="1560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9"/>
                                        </p:tgtEl>
                                        <p:attrNameLst>
                                          <p:attrName>style.visibility</p:attrName>
                                        </p:attrNameLst>
                                      </p:cBhvr>
                                      <p:to>
                                        <p:strVal val="visible"/>
                                      </p:to>
                                    </p:set>
                                    <p:animEffect filter="fade" transition="in">
                                      <p:cBhvr>
                                        <p:cTn dur="1000"/>
                                        <p:tgtEl>
                                          <p:spTgt spid="1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8"/>
                                        </p:tgtEl>
                                        <p:attrNameLst>
                                          <p:attrName>style.visibility</p:attrName>
                                        </p:attrNameLst>
                                      </p:cBhvr>
                                      <p:to>
                                        <p:strVal val="visible"/>
                                      </p:to>
                                    </p:set>
                                    <p:animEffect filter="fade" transition="in">
                                      <p:cBhvr>
                                        <p:cTn dur="1000"/>
                                        <p:tgtEl>
                                          <p:spTgt spid="1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1"/>
                                        </p:tgtEl>
                                        <p:attrNameLst>
                                          <p:attrName>style.visibility</p:attrName>
                                        </p:attrNameLst>
                                      </p:cBhvr>
                                      <p:to>
                                        <p:strVal val="visible"/>
                                      </p:to>
                                    </p:set>
                                    <p:animEffect filter="fade" transition="in">
                                      <p:cBhvr>
                                        <p:cTn dur="1000"/>
                                        <p:tgtEl>
                                          <p:spTgt spid="1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0"/>
                                        </p:tgtEl>
                                        <p:attrNameLst>
                                          <p:attrName>style.visibility</p:attrName>
                                        </p:attrNameLst>
                                      </p:cBhvr>
                                      <p:to>
                                        <p:strVal val="visible"/>
                                      </p:to>
                                    </p:set>
                                    <p:animEffect filter="fade" transition="in">
                                      <p:cBhvr>
                                        <p:cTn dur="1000"/>
                                        <p:tgtEl>
                                          <p:spTgt spid="1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5" name="Shape 1215"/>
        <p:cNvGrpSpPr/>
        <p:nvPr/>
      </p:nvGrpSpPr>
      <p:grpSpPr>
        <a:xfrm>
          <a:off x="0" y="0"/>
          <a:ext cx="0" cy="0"/>
          <a:chOff x="0" y="0"/>
          <a:chExt cx="0" cy="0"/>
        </a:xfrm>
      </p:grpSpPr>
      <p:sp>
        <p:nvSpPr>
          <p:cNvPr id="1216" name="Shape 1216"/>
          <p:cNvSpPr txBox="1"/>
          <p:nvPr>
            <p:ph type="title"/>
          </p:nvPr>
        </p:nvSpPr>
        <p:spPr>
          <a:xfrm>
            <a:off x="311700" y="105325"/>
            <a:ext cx="2808000" cy="755700"/>
          </a:xfrm>
          <a:prstGeom prst="rect">
            <a:avLst/>
          </a:prstGeom>
        </p:spPr>
        <p:txBody>
          <a:bodyPr anchorCtr="0" anchor="b" bIns="91425" lIns="91425" rIns="91425" tIns="91425">
            <a:noAutofit/>
          </a:bodyPr>
          <a:lstStyle/>
          <a:p>
            <a:pPr lvl="0">
              <a:spcBef>
                <a:spcPts val="0"/>
              </a:spcBef>
              <a:buNone/>
            </a:pPr>
            <a:r>
              <a:rPr lang="en"/>
              <a:t>Creating the Dictionary</a:t>
            </a:r>
          </a:p>
        </p:txBody>
      </p:sp>
      <p:sp>
        <p:nvSpPr>
          <p:cNvPr id="1217" name="Shape 1217"/>
          <p:cNvSpPr txBox="1"/>
          <p:nvPr>
            <p:ph idx="1" type="body"/>
          </p:nvPr>
        </p:nvSpPr>
        <p:spPr>
          <a:xfrm>
            <a:off x="311700" y="1389600"/>
            <a:ext cx="2808000" cy="3179400"/>
          </a:xfrm>
          <a:prstGeom prst="rect">
            <a:avLst/>
          </a:prstGeom>
        </p:spPr>
        <p:txBody>
          <a:bodyPr anchorCtr="0" anchor="t" bIns="91425" lIns="91425" rIns="91425" tIns="91425">
            <a:noAutofit/>
          </a:bodyPr>
          <a:lstStyle/>
          <a:p>
            <a:pPr lvl="0">
              <a:spcBef>
                <a:spcPts val="0"/>
              </a:spcBef>
              <a:buNone/>
            </a:pPr>
            <a:r>
              <a:t/>
            </a:r>
            <a:endParaRPr/>
          </a:p>
        </p:txBody>
      </p:sp>
      <p:pic>
        <p:nvPicPr>
          <p:cNvPr descr="180xptcloud.jpg" id="1218" name="Shape 1218"/>
          <p:cNvPicPr preferRelativeResize="0"/>
          <p:nvPr/>
        </p:nvPicPr>
        <p:blipFill rotWithShape="1">
          <a:blip r:embed="rId3">
            <a:alphaModFix/>
          </a:blip>
          <a:srcRect b="5195" l="10713" r="9093" t="4763"/>
          <a:stretch/>
        </p:blipFill>
        <p:spPr>
          <a:xfrm>
            <a:off x="0" y="1134925"/>
            <a:ext cx="4277600" cy="3602149"/>
          </a:xfrm>
          <a:prstGeom prst="rect">
            <a:avLst/>
          </a:prstGeom>
          <a:noFill/>
          <a:ln>
            <a:noFill/>
          </a:ln>
        </p:spPr>
      </p:pic>
      <p:pic>
        <p:nvPicPr>
          <p:cNvPr descr="180bw.jpg" id="1219" name="Shape 1219"/>
          <p:cNvPicPr preferRelativeResize="0"/>
          <p:nvPr/>
        </p:nvPicPr>
        <p:blipFill rotWithShape="1">
          <a:blip r:embed="rId4">
            <a:alphaModFix/>
          </a:blip>
          <a:srcRect b="4132" l="7951" r="6818" t="5825"/>
          <a:stretch/>
        </p:blipFill>
        <p:spPr>
          <a:xfrm>
            <a:off x="4511425" y="1134925"/>
            <a:ext cx="4546000" cy="3602149"/>
          </a:xfrm>
          <a:prstGeom prst="rect">
            <a:avLst/>
          </a:prstGeom>
          <a:noFill/>
          <a:ln>
            <a:noFill/>
          </a:ln>
        </p:spPr>
      </p:pic>
      <p:sp>
        <p:nvSpPr>
          <p:cNvPr id="1220" name="Shape 12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
        <p:nvSpPr>
          <p:cNvPr id="1221" name="Shape 1221"/>
          <p:cNvSpPr/>
          <p:nvPr/>
        </p:nvSpPr>
        <p:spPr>
          <a:xfrm>
            <a:off x="1383225" y="2396875"/>
            <a:ext cx="73800" cy="846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22" name="Shape 1222"/>
          <p:cNvSpPr/>
          <p:nvPr/>
        </p:nvSpPr>
        <p:spPr>
          <a:xfrm>
            <a:off x="6145450" y="2312275"/>
            <a:ext cx="73800" cy="84600"/>
          </a:xfrm>
          <a:prstGeom prst="ellipse">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311700" y="219875"/>
            <a:ext cx="8520600" cy="572700"/>
          </a:xfrm>
          <a:prstGeom prst="rect">
            <a:avLst/>
          </a:prstGeom>
        </p:spPr>
        <p:txBody>
          <a:bodyPr anchorCtr="0" anchor="t" bIns="91425" lIns="91425" rIns="91425" tIns="91425">
            <a:noAutofit/>
          </a:bodyPr>
          <a:lstStyle/>
          <a:p>
            <a:pPr lvl="0">
              <a:spcBef>
                <a:spcPts val="0"/>
              </a:spcBef>
              <a:buNone/>
            </a:pPr>
            <a:r>
              <a:rPr lang="en"/>
              <a:t>More Side View Data</a:t>
            </a:r>
          </a:p>
        </p:txBody>
      </p:sp>
      <p:sp>
        <p:nvSpPr>
          <p:cNvPr id="105" name="Shape 10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zPtCloud.jpg" id="106" name="Shape 106"/>
          <p:cNvPicPr preferRelativeResize="0"/>
          <p:nvPr/>
        </p:nvPicPr>
        <p:blipFill rotWithShape="1">
          <a:blip r:embed="rId3">
            <a:alphaModFix/>
          </a:blip>
          <a:srcRect b="6279" l="9740" r="10553" t="0"/>
          <a:stretch/>
        </p:blipFill>
        <p:spPr>
          <a:xfrm>
            <a:off x="311700" y="985912"/>
            <a:ext cx="4251599" cy="3749524"/>
          </a:xfrm>
          <a:prstGeom prst="rect">
            <a:avLst/>
          </a:prstGeom>
          <a:noFill/>
          <a:ln>
            <a:noFill/>
          </a:ln>
        </p:spPr>
      </p:pic>
      <p:pic>
        <p:nvPicPr>
          <p:cNvPr descr="CAM000.png" id="107" name="Shape 107"/>
          <p:cNvPicPr preferRelativeResize="0"/>
          <p:nvPr/>
        </p:nvPicPr>
        <p:blipFill>
          <a:blip r:embed="rId4">
            <a:alphaModFix/>
          </a:blip>
          <a:stretch>
            <a:fillRect/>
          </a:stretch>
        </p:blipFill>
        <p:spPr>
          <a:xfrm>
            <a:off x="5028579" y="1152476"/>
            <a:ext cx="3416422" cy="3416401"/>
          </a:xfrm>
          <a:prstGeom prst="rect">
            <a:avLst/>
          </a:prstGeom>
          <a:noFill/>
          <a:ln>
            <a:noFill/>
          </a:ln>
        </p:spPr>
      </p:pic>
      <p:sp>
        <p:nvSpPr>
          <p:cNvPr id="108" name="Shape 108"/>
          <p:cNvSpPr txBox="1"/>
          <p:nvPr/>
        </p:nvSpPr>
        <p:spPr>
          <a:xfrm>
            <a:off x="1376800" y="839925"/>
            <a:ext cx="2069400" cy="329100"/>
          </a:xfrm>
          <a:prstGeom prst="rect">
            <a:avLst/>
          </a:prstGeom>
          <a:noFill/>
          <a:ln>
            <a:noFill/>
          </a:ln>
        </p:spPr>
        <p:txBody>
          <a:bodyPr anchorCtr="0" anchor="t" bIns="91425" lIns="91425" rIns="91425" tIns="91425">
            <a:noAutofit/>
          </a:bodyPr>
          <a:lstStyle/>
          <a:p>
            <a:pPr lvl="0">
              <a:spcBef>
                <a:spcPts val="0"/>
              </a:spcBef>
              <a:buNone/>
            </a:pPr>
            <a:r>
              <a:rPr lang="en"/>
              <a:t>Height Map</a:t>
            </a:r>
          </a:p>
        </p:txBody>
      </p:sp>
      <p:sp>
        <p:nvSpPr>
          <p:cNvPr id="109" name="Shape 109"/>
          <p:cNvSpPr txBox="1"/>
          <p:nvPr/>
        </p:nvSpPr>
        <p:spPr>
          <a:xfrm>
            <a:off x="5870837" y="807975"/>
            <a:ext cx="2234100" cy="329100"/>
          </a:xfrm>
          <a:prstGeom prst="rect">
            <a:avLst/>
          </a:prstGeom>
          <a:noFill/>
          <a:ln>
            <a:noFill/>
          </a:ln>
        </p:spPr>
        <p:txBody>
          <a:bodyPr anchorCtr="0" anchor="t" bIns="91425" lIns="91425" rIns="91425" tIns="91425">
            <a:noAutofit/>
          </a:bodyPr>
          <a:lstStyle/>
          <a:p>
            <a:pPr lvl="0">
              <a:spcBef>
                <a:spcPts val="0"/>
              </a:spcBef>
              <a:buNone/>
            </a:pPr>
            <a:r>
              <a:rPr lang="en"/>
              <a:t>Side View Image</a:t>
            </a:r>
          </a:p>
        </p:txBody>
      </p:sp>
      <p:sp>
        <p:nvSpPr>
          <p:cNvPr id="110" name="Shape 11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6" name="Shape 1226"/>
        <p:cNvGrpSpPr/>
        <p:nvPr/>
      </p:nvGrpSpPr>
      <p:grpSpPr>
        <a:xfrm>
          <a:off x="0" y="0"/>
          <a:ext cx="0" cy="0"/>
          <a:chOff x="0" y="0"/>
          <a:chExt cx="0" cy="0"/>
        </a:xfrm>
      </p:grpSpPr>
      <p:sp>
        <p:nvSpPr>
          <p:cNvPr id="1227" name="Shape 1227"/>
          <p:cNvSpPr txBox="1"/>
          <p:nvPr>
            <p:ph type="title"/>
          </p:nvPr>
        </p:nvSpPr>
        <p:spPr>
          <a:xfrm>
            <a:off x="311700" y="555600"/>
            <a:ext cx="2808000" cy="755700"/>
          </a:xfrm>
          <a:prstGeom prst="rect">
            <a:avLst/>
          </a:prstGeom>
        </p:spPr>
        <p:txBody>
          <a:bodyPr anchorCtr="0" anchor="b" bIns="91425" lIns="91425" rIns="91425" tIns="91425">
            <a:noAutofit/>
          </a:bodyPr>
          <a:lstStyle/>
          <a:p>
            <a:pPr lvl="0">
              <a:spcBef>
                <a:spcPts val="0"/>
              </a:spcBef>
              <a:buNone/>
            </a:pPr>
            <a:r>
              <a:t/>
            </a:r>
            <a:endParaRPr/>
          </a:p>
        </p:txBody>
      </p:sp>
      <p:sp>
        <p:nvSpPr>
          <p:cNvPr id="1228" name="Shape 1228"/>
          <p:cNvSpPr txBox="1"/>
          <p:nvPr>
            <p:ph idx="1" type="body"/>
          </p:nvPr>
        </p:nvSpPr>
        <p:spPr>
          <a:xfrm>
            <a:off x="311700" y="1389600"/>
            <a:ext cx="2808000" cy="31794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6-05-17 at 1.17.11 PM.png" id="1229" name="Shape 1229"/>
          <p:cNvPicPr preferRelativeResize="0"/>
          <p:nvPr/>
        </p:nvPicPr>
        <p:blipFill>
          <a:blip r:embed="rId3">
            <a:alphaModFix/>
          </a:blip>
          <a:stretch>
            <a:fillRect/>
          </a:stretch>
        </p:blipFill>
        <p:spPr>
          <a:xfrm>
            <a:off x="3486150" y="390525"/>
            <a:ext cx="2171700" cy="4362450"/>
          </a:xfrm>
          <a:prstGeom prst="rect">
            <a:avLst/>
          </a:prstGeom>
          <a:noFill/>
          <a:ln>
            <a:noFill/>
          </a:ln>
        </p:spPr>
      </p:pic>
      <p:sp>
        <p:nvSpPr>
          <p:cNvPr id="1230" name="Shape 12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4" name="Shape 1234"/>
        <p:cNvGrpSpPr/>
        <p:nvPr/>
      </p:nvGrpSpPr>
      <p:grpSpPr>
        <a:xfrm>
          <a:off x="0" y="0"/>
          <a:ext cx="0" cy="0"/>
          <a:chOff x="0" y="0"/>
          <a:chExt cx="0" cy="0"/>
        </a:xfrm>
      </p:grpSpPr>
      <p:sp>
        <p:nvSpPr>
          <p:cNvPr id="1235" name="Shape 1235"/>
          <p:cNvSpPr txBox="1"/>
          <p:nvPr>
            <p:ph type="title"/>
          </p:nvPr>
        </p:nvSpPr>
        <p:spPr>
          <a:xfrm>
            <a:off x="311700" y="555600"/>
            <a:ext cx="4433400" cy="755700"/>
          </a:xfrm>
          <a:prstGeom prst="rect">
            <a:avLst/>
          </a:prstGeom>
        </p:spPr>
        <p:txBody>
          <a:bodyPr anchorCtr="0" anchor="b" bIns="91425" lIns="91425" rIns="91425" tIns="91425">
            <a:noAutofit/>
          </a:bodyPr>
          <a:lstStyle/>
          <a:p>
            <a:pPr lvl="0">
              <a:spcBef>
                <a:spcPts val="0"/>
              </a:spcBef>
              <a:buNone/>
            </a:pPr>
            <a:r>
              <a:rPr lang="en" sz="2800"/>
              <a:t>Use Height Jump Data to access dictionary</a:t>
            </a:r>
          </a:p>
        </p:txBody>
      </p:sp>
      <p:sp>
        <p:nvSpPr>
          <p:cNvPr id="1236" name="Shape 1236"/>
          <p:cNvSpPr txBox="1"/>
          <p:nvPr>
            <p:ph idx="1" type="body"/>
          </p:nvPr>
        </p:nvSpPr>
        <p:spPr>
          <a:xfrm>
            <a:off x="909175" y="1198725"/>
            <a:ext cx="2808000" cy="983400"/>
          </a:xfrm>
          <a:prstGeom prst="rect">
            <a:avLst/>
          </a:prstGeom>
        </p:spPr>
        <p:txBody>
          <a:bodyPr anchorCtr="0" anchor="t" bIns="91425" lIns="91425" rIns="91425" tIns="91425">
            <a:noAutofit/>
          </a:bodyPr>
          <a:lstStyle/>
          <a:p>
            <a:pPr lvl="0">
              <a:spcBef>
                <a:spcPts val="0"/>
              </a:spcBef>
              <a:buNone/>
            </a:pPr>
            <a:r>
              <a:rPr lang="en" sz="1600"/>
              <a:t>We can use Ming’s work to find the ranges of the Height jump</a:t>
            </a:r>
          </a:p>
        </p:txBody>
      </p:sp>
      <p:sp>
        <p:nvSpPr>
          <p:cNvPr id="1237" name="Shape 1237"/>
          <p:cNvSpPr txBox="1"/>
          <p:nvPr/>
        </p:nvSpPr>
        <p:spPr>
          <a:xfrm>
            <a:off x="398325" y="103875"/>
            <a:ext cx="2112900" cy="278100"/>
          </a:xfrm>
          <a:prstGeom prst="rect">
            <a:avLst/>
          </a:prstGeom>
          <a:noFill/>
          <a:ln>
            <a:noFill/>
          </a:ln>
        </p:spPr>
        <p:txBody>
          <a:bodyPr anchorCtr="0" anchor="t" bIns="91425" lIns="91425" rIns="91425" tIns="91425">
            <a:noAutofit/>
          </a:bodyPr>
          <a:lstStyle/>
          <a:p>
            <a:pPr lvl="0">
              <a:spcBef>
                <a:spcPts val="0"/>
              </a:spcBef>
              <a:buNone/>
            </a:pPr>
            <a:r>
              <a:rPr lang="en">
                <a:solidFill>
                  <a:schemeClr val="dk1"/>
                </a:solidFill>
              </a:rPr>
              <a:t>Step 2:</a:t>
            </a:r>
          </a:p>
        </p:txBody>
      </p:sp>
      <p:pic>
        <p:nvPicPr>
          <p:cNvPr descr="Screen Shot 2016-05-12 at 11.21.57 AM.png" id="1238" name="Shape 1238"/>
          <p:cNvPicPr preferRelativeResize="0"/>
          <p:nvPr/>
        </p:nvPicPr>
        <p:blipFill>
          <a:blip r:embed="rId3">
            <a:alphaModFix/>
          </a:blip>
          <a:stretch>
            <a:fillRect/>
          </a:stretch>
        </p:blipFill>
        <p:spPr>
          <a:xfrm>
            <a:off x="311706" y="2225375"/>
            <a:ext cx="2850675" cy="2697299"/>
          </a:xfrm>
          <a:prstGeom prst="rect">
            <a:avLst/>
          </a:prstGeom>
          <a:noFill/>
          <a:ln>
            <a:noFill/>
          </a:ln>
        </p:spPr>
      </p:pic>
      <p:pic>
        <p:nvPicPr>
          <p:cNvPr descr="thresholding example.jpg" id="1239" name="Shape 1239"/>
          <p:cNvPicPr preferRelativeResize="0"/>
          <p:nvPr/>
        </p:nvPicPr>
        <p:blipFill rotWithShape="1">
          <a:blip r:embed="rId4">
            <a:alphaModFix/>
          </a:blip>
          <a:srcRect b="6914" l="9950" r="11010" t="1744"/>
          <a:stretch/>
        </p:blipFill>
        <p:spPr>
          <a:xfrm>
            <a:off x="4433450" y="1008250"/>
            <a:ext cx="4042306" cy="3560749"/>
          </a:xfrm>
          <a:prstGeom prst="rect">
            <a:avLst/>
          </a:prstGeom>
          <a:noFill/>
          <a:ln>
            <a:noFill/>
          </a:ln>
        </p:spPr>
      </p:pic>
      <p:sp>
        <p:nvSpPr>
          <p:cNvPr id="1240" name="Shape 12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4" name="Shape 1244"/>
        <p:cNvGrpSpPr/>
        <p:nvPr/>
      </p:nvGrpSpPr>
      <p:grpSpPr>
        <a:xfrm>
          <a:off x="0" y="0"/>
          <a:ext cx="0" cy="0"/>
          <a:chOff x="0" y="0"/>
          <a:chExt cx="0" cy="0"/>
        </a:xfrm>
      </p:grpSpPr>
      <p:sp>
        <p:nvSpPr>
          <p:cNvPr id="1245" name="Shape 1245"/>
          <p:cNvSpPr txBox="1"/>
          <p:nvPr>
            <p:ph type="title"/>
          </p:nvPr>
        </p:nvSpPr>
        <p:spPr>
          <a:xfrm>
            <a:off x="311700" y="533400"/>
            <a:ext cx="3195300" cy="755700"/>
          </a:xfrm>
          <a:prstGeom prst="rect">
            <a:avLst/>
          </a:prstGeom>
        </p:spPr>
        <p:txBody>
          <a:bodyPr anchorCtr="0" anchor="b" bIns="91425" lIns="91425" rIns="91425" tIns="91425">
            <a:noAutofit/>
          </a:bodyPr>
          <a:lstStyle/>
          <a:p>
            <a:pPr lvl="0">
              <a:spcBef>
                <a:spcPts val="0"/>
              </a:spcBef>
              <a:buNone/>
            </a:pPr>
            <a:r>
              <a:rPr lang="en" sz="2800"/>
              <a:t>Paste the Image</a:t>
            </a:r>
          </a:p>
        </p:txBody>
      </p:sp>
      <p:sp>
        <p:nvSpPr>
          <p:cNvPr id="1246" name="Shape 1246"/>
          <p:cNvSpPr txBox="1"/>
          <p:nvPr>
            <p:ph idx="1" type="body"/>
          </p:nvPr>
        </p:nvSpPr>
        <p:spPr>
          <a:xfrm>
            <a:off x="311700" y="1536800"/>
            <a:ext cx="2808000" cy="3179400"/>
          </a:xfrm>
          <a:prstGeom prst="rect">
            <a:avLst/>
          </a:prstGeom>
        </p:spPr>
        <p:txBody>
          <a:bodyPr anchorCtr="0" anchor="t" bIns="91425" lIns="91425" rIns="91425" tIns="91425">
            <a:noAutofit/>
          </a:bodyPr>
          <a:lstStyle/>
          <a:p>
            <a:pPr lvl="0">
              <a:spcBef>
                <a:spcPts val="0"/>
              </a:spcBef>
              <a:buNone/>
            </a:pPr>
            <a:r>
              <a:rPr lang="en" sz="1600"/>
              <a:t>access to  overhead heightmap information to paste on side image  </a:t>
            </a:r>
          </a:p>
          <a:p>
            <a:pPr lvl="0">
              <a:spcBef>
                <a:spcPts val="0"/>
              </a:spcBef>
              <a:buNone/>
            </a:pPr>
            <a:r>
              <a:t/>
            </a:r>
            <a:endParaRPr sz="1600"/>
          </a:p>
          <a:p>
            <a:pPr lvl="0">
              <a:spcBef>
                <a:spcPts val="0"/>
              </a:spcBef>
              <a:buNone/>
            </a:pPr>
            <a:r>
              <a:rPr lang="en" sz="1600"/>
              <a:t>Incorporate previous steps into surface rendering software, thus automating the whole process</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
        <p:nvSpPr>
          <p:cNvPr id="1247" name="Shape 1247"/>
          <p:cNvSpPr txBox="1"/>
          <p:nvPr/>
        </p:nvSpPr>
        <p:spPr>
          <a:xfrm>
            <a:off x="389650" y="121225"/>
            <a:ext cx="2450400" cy="311700"/>
          </a:xfrm>
          <a:prstGeom prst="rect">
            <a:avLst/>
          </a:prstGeom>
          <a:noFill/>
          <a:ln>
            <a:noFill/>
          </a:ln>
        </p:spPr>
        <p:txBody>
          <a:bodyPr anchorCtr="0" anchor="t" bIns="91425" lIns="91425" rIns="91425" tIns="91425">
            <a:noAutofit/>
          </a:bodyPr>
          <a:lstStyle/>
          <a:p>
            <a:pPr lvl="0">
              <a:spcBef>
                <a:spcPts val="0"/>
              </a:spcBef>
              <a:buNone/>
            </a:pPr>
            <a:r>
              <a:rPr lang="en">
                <a:solidFill>
                  <a:schemeClr val="dk1"/>
                </a:solidFill>
              </a:rPr>
              <a:t>Step 3:</a:t>
            </a:r>
          </a:p>
        </p:txBody>
      </p:sp>
      <p:sp>
        <p:nvSpPr>
          <p:cNvPr id="1248" name="Shape 12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Screen Shot 2016-05-18 at 5.44.18 PM.png" id="1249" name="Shape 1249"/>
          <p:cNvPicPr preferRelativeResize="0"/>
          <p:nvPr/>
        </p:nvPicPr>
        <p:blipFill>
          <a:blip r:embed="rId3">
            <a:alphaModFix/>
          </a:blip>
          <a:stretch>
            <a:fillRect/>
          </a:stretch>
        </p:blipFill>
        <p:spPr>
          <a:xfrm>
            <a:off x="4260437" y="704850"/>
            <a:ext cx="4352925" cy="3733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3" name="Shape 1253"/>
        <p:cNvGrpSpPr/>
        <p:nvPr/>
      </p:nvGrpSpPr>
      <p:grpSpPr>
        <a:xfrm>
          <a:off x="0" y="0"/>
          <a:ext cx="0" cy="0"/>
          <a:chOff x="0" y="0"/>
          <a:chExt cx="0" cy="0"/>
        </a:xfrm>
      </p:grpSpPr>
      <p:sp>
        <p:nvSpPr>
          <p:cNvPr id="1254" name="Shape 1254"/>
          <p:cNvSpPr txBox="1"/>
          <p:nvPr>
            <p:ph type="title"/>
          </p:nvPr>
        </p:nvSpPr>
        <p:spPr>
          <a:xfrm>
            <a:off x="311700" y="555600"/>
            <a:ext cx="2808000" cy="755700"/>
          </a:xfrm>
          <a:prstGeom prst="rect">
            <a:avLst/>
          </a:prstGeom>
        </p:spPr>
        <p:txBody>
          <a:bodyPr anchorCtr="0" anchor="b" bIns="91425" lIns="91425" rIns="91425" tIns="91425">
            <a:noAutofit/>
          </a:bodyPr>
          <a:lstStyle/>
          <a:p>
            <a:pPr lvl="0">
              <a:spcBef>
                <a:spcPts val="0"/>
              </a:spcBef>
              <a:buNone/>
            </a:pPr>
            <a:r>
              <a:t/>
            </a:r>
            <a:endParaRPr/>
          </a:p>
        </p:txBody>
      </p:sp>
      <p:sp>
        <p:nvSpPr>
          <p:cNvPr id="1255" name="Shape 1255"/>
          <p:cNvSpPr txBox="1"/>
          <p:nvPr>
            <p:ph idx="1" type="body"/>
          </p:nvPr>
        </p:nvSpPr>
        <p:spPr>
          <a:xfrm>
            <a:off x="311700" y="1389600"/>
            <a:ext cx="2808000" cy="3179400"/>
          </a:xfrm>
          <a:prstGeom prst="rect">
            <a:avLst/>
          </a:prstGeom>
        </p:spPr>
        <p:txBody>
          <a:bodyPr anchorCtr="0" anchor="t" bIns="91425" lIns="91425" rIns="91425" tIns="91425">
            <a:noAutofit/>
          </a:bodyPr>
          <a:lstStyle/>
          <a:p>
            <a:pPr lvl="0">
              <a:spcBef>
                <a:spcPts val="0"/>
              </a:spcBef>
              <a:buNone/>
            </a:pPr>
            <a:r>
              <a:t/>
            </a:r>
            <a:endParaRPr/>
          </a:p>
        </p:txBody>
      </p:sp>
      <p:pic>
        <p:nvPicPr>
          <p:cNvPr descr="Screen Shot 2016-05-12 at 12.00.11 PM.png" id="1256" name="Shape 1256"/>
          <p:cNvPicPr preferRelativeResize="0"/>
          <p:nvPr/>
        </p:nvPicPr>
        <p:blipFill>
          <a:blip r:embed="rId3">
            <a:alphaModFix/>
          </a:blip>
          <a:stretch>
            <a:fillRect/>
          </a:stretch>
        </p:blipFill>
        <p:spPr>
          <a:xfrm>
            <a:off x="4086937" y="1017699"/>
            <a:ext cx="4879312" cy="2962450"/>
          </a:xfrm>
          <a:prstGeom prst="rect">
            <a:avLst/>
          </a:prstGeom>
          <a:noFill/>
          <a:ln>
            <a:noFill/>
          </a:ln>
        </p:spPr>
      </p:pic>
      <p:pic>
        <p:nvPicPr>
          <p:cNvPr descr="Screen Shot 2016-05-12 at 12.04.07 PM.png" id="1257" name="Shape 1257"/>
          <p:cNvPicPr preferRelativeResize="0"/>
          <p:nvPr/>
        </p:nvPicPr>
        <p:blipFill>
          <a:blip r:embed="rId4">
            <a:alphaModFix/>
          </a:blip>
          <a:stretch>
            <a:fillRect/>
          </a:stretch>
        </p:blipFill>
        <p:spPr>
          <a:xfrm>
            <a:off x="129873" y="1017698"/>
            <a:ext cx="3860649" cy="2962449"/>
          </a:xfrm>
          <a:prstGeom prst="rect">
            <a:avLst/>
          </a:prstGeom>
          <a:noFill/>
          <a:ln>
            <a:noFill/>
          </a:ln>
        </p:spPr>
      </p:pic>
      <p:sp>
        <p:nvSpPr>
          <p:cNvPr id="1258" name="Shape 125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2" name="Shape 1262"/>
        <p:cNvGrpSpPr/>
        <p:nvPr/>
      </p:nvGrpSpPr>
      <p:grpSpPr>
        <a:xfrm>
          <a:off x="0" y="0"/>
          <a:ext cx="0" cy="0"/>
          <a:chOff x="0" y="0"/>
          <a:chExt cx="0" cy="0"/>
        </a:xfrm>
      </p:grpSpPr>
      <p:sp>
        <p:nvSpPr>
          <p:cNvPr id="1263" name="Shape 1263"/>
          <p:cNvSpPr txBox="1"/>
          <p:nvPr>
            <p:ph type="title"/>
          </p:nvPr>
        </p:nvSpPr>
        <p:spPr>
          <a:xfrm>
            <a:off x="311700" y="555600"/>
            <a:ext cx="2808000" cy="755700"/>
          </a:xfrm>
          <a:prstGeom prst="rect">
            <a:avLst/>
          </a:prstGeom>
        </p:spPr>
        <p:txBody>
          <a:bodyPr anchorCtr="0" anchor="b" bIns="91425" lIns="91425" rIns="91425" tIns="91425">
            <a:noAutofit/>
          </a:bodyPr>
          <a:lstStyle/>
          <a:p>
            <a:pPr lvl="0">
              <a:spcBef>
                <a:spcPts val="0"/>
              </a:spcBef>
              <a:buNone/>
            </a:pPr>
            <a:r>
              <a:t/>
            </a:r>
            <a:endParaRPr/>
          </a:p>
        </p:txBody>
      </p:sp>
      <p:sp>
        <p:nvSpPr>
          <p:cNvPr id="1264" name="Shape 1264"/>
          <p:cNvSpPr txBox="1"/>
          <p:nvPr>
            <p:ph idx="1" type="body"/>
          </p:nvPr>
        </p:nvSpPr>
        <p:spPr>
          <a:xfrm>
            <a:off x="311700" y="1389600"/>
            <a:ext cx="2808000" cy="3179400"/>
          </a:xfrm>
          <a:prstGeom prst="rect">
            <a:avLst/>
          </a:prstGeom>
        </p:spPr>
        <p:txBody>
          <a:bodyPr anchorCtr="0" anchor="t" bIns="91425" lIns="91425" rIns="91425" tIns="91425">
            <a:noAutofit/>
          </a:bodyPr>
          <a:lstStyle/>
          <a:p>
            <a:pPr lvl="0">
              <a:spcBef>
                <a:spcPts val="0"/>
              </a:spcBef>
              <a:buNone/>
            </a:pPr>
            <a:r>
              <a:t/>
            </a:r>
            <a:endParaRPr/>
          </a:p>
        </p:txBody>
      </p:sp>
      <p:sp>
        <p:nvSpPr>
          <p:cNvPr id="1265" name="Shape 126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Screen Shot 2016-05-12 at 12.06.39 PM (1).png" id="1266" name="Shape 1266"/>
          <p:cNvPicPr preferRelativeResize="0"/>
          <p:nvPr/>
        </p:nvPicPr>
        <p:blipFill>
          <a:blip r:embed="rId3">
            <a:alphaModFix/>
          </a:blip>
          <a:stretch>
            <a:fillRect/>
          </a:stretch>
        </p:blipFill>
        <p:spPr>
          <a:xfrm>
            <a:off x="4280999" y="915424"/>
            <a:ext cx="4783649" cy="3517925"/>
          </a:xfrm>
          <a:prstGeom prst="rect">
            <a:avLst/>
          </a:prstGeom>
          <a:noFill/>
          <a:ln>
            <a:noFill/>
          </a:ln>
        </p:spPr>
      </p:pic>
      <p:pic>
        <p:nvPicPr>
          <p:cNvPr descr="Screen Shot 2016-05-12 at 12.08.05 PM (1).png" id="1267" name="Shape 1267"/>
          <p:cNvPicPr preferRelativeResize="0"/>
          <p:nvPr/>
        </p:nvPicPr>
        <p:blipFill>
          <a:blip r:embed="rId4">
            <a:alphaModFix/>
          </a:blip>
          <a:stretch>
            <a:fillRect/>
          </a:stretch>
        </p:blipFill>
        <p:spPr>
          <a:xfrm>
            <a:off x="-134975" y="968050"/>
            <a:ext cx="4415975" cy="3320150"/>
          </a:xfrm>
          <a:prstGeom prst="rect">
            <a:avLst/>
          </a:prstGeom>
          <a:noFill/>
          <a:ln>
            <a:noFill/>
          </a:ln>
        </p:spPr>
      </p:pic>
      <p:sp>
        <p:nvSpPr>
          <p:cNvPr id="1268" name="Shape 1268"/>
          <p:cNvSpPr txBox="1"/>
          <p:nvPr/>
        </p:nvSpPr>
        <p:spPr>
          <a:xfrm>
            <a:off x="3117300" y="86700"/>
            <a:ext cx="2909400" cy="468900"/>
          </a:xfrm>
          <a:prstGeom prst="rect">
            <a:avLst/>
          </a:prstGeom>
          <a:noFill/>
          <a:ln>
            <a:noFill/>
          </a:ln>
        </p:spPr>
        <p:txBody>
          <a:bodyPr anchorCtr="0" anchor="t" bIns="91425" lIns="91425" rIns="91425" tIns="91425">
            <a:noAutofit/>
          </a:bodyPr>
          <a:lstStyle/>
          <a:p>
            <a:pPr lvl="0">
              <a:spcBef>
                <a:spcPts val="0"/>
              </a:spcBef>
              <a:buNone/>
            </a:pPr>
            <a:r>
              <a:rPr lang="en" sz="2400"/>
              <a:t>Comparison:</a:t>
            </a:r>
          </a:p>
        </p:txBody>
      </p:sp>
      <p:sp>
        <p:nvSpPr>
          <p:cNvPr id="1269" name="Shape 1269"/>
          <p:cNvSpPr txBox="1"/>
          <p:nvPr/>
        </p:nvSpPr>
        <p:spPr>
          <a:xfrm>
            <a:off x="1013125" y="597475"/>
            <a:ext cx="1801200" cy="259800"/>
          </a:xfrm>
          <a:prstGeom prst="rect">
            <a:avLst/>
          </a:prstGeom>
          <a:noFill/>
          <a:ln>
            <a:noFill/>
          </a:ln>
        </p:spPr>
        <p:txBody>
          <a:bodyPr anchorCtr="0" anchor="t" bIns="91425" lIns="91425" rIns="91425" tIns="91425">
            <a:noAutofit/>
          </a:bodyPr>
          <a:lstStyle/>
          <a:p>
            <a:pPr lvl="0">
              <a:spcBef>
                <a:spcPts val="0"/>
              </a:spcBef>
              <a:buNone/>
            </a:pPr>
            <a:r>
              <a:rPr lang="en"/>
              <a:t>Original</a:t>
            </a:r>
          </a:p>
        </p:txBody>
      </p:sp>
      <p:sp>
        <p:nvSpPr>
          <p:cNvPr id="1270" name="Shape 1270"/>
          <p:cNvSpPr txBox="1"/>
          <p:nvPr/>
        </p:nvSpPr>
        <p:spPr>
          <a:xfrm>
            <a:off x="5792925" y="555600"/>
            <a:ext cx="2485200" cy="301800"/>
          </a:xfrm>
          <a:prstGeom prst="rect">
            <a:avLst/>
          </a:prstGeom>
          <a:noFill/>
          <a:ln>
            <a:noFill/>
          </a:ln>
        </p:spPr>
        <p:txBody>
          <a:bodyPr anchorCtr="0" anchor="t" bIns="91425" lIns="91425" rIns="91425" tIns="91425">
            <a:noAutofit/>
          </a:bodyPr>
          <a:lstStyle/>
          <a:p>
            <a:pPr lvl="0">
              <a:spcBef>
                <a:spcPts val="0"/>
              </a:spcBef>
              <a:buNone/>
            </a:pPr>
            <a:r>
              <a:rPr lang="en"/>
              <a:t>With Side image</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4" name="Shape 1274"/>
        <p:cNvGrpSpPr/>
        <p:nvPr/>
      </p:nvGrpSpPr>
      <p:grpSpPr>
        <a:xfrm>
          <a:off x="0" y="0"/>
          <a:ext cx="0" cy="0"/>
          <a:chOff x="0" y="0"/>
          <a:chExt cx="0" cy="0"/>
        </a:xfrm>
      </p:grpSpPr>
      <p:sp>
        <p:nvSpPr>
          <p:cNvPr id="1275" name="Shape 1275"/>
          <p:cNvSpPr txBox="1"/>
          <p:nvPr>
            <p:ph type="title"/>
          </p:nvPr>
        </p:nvSpPr>
        <p:spPr>
          <a:xfrm>
            <a:off x="2083800" y="373775"/>
            <a:ext cx="4976400" cy="755700"/>
          </a:xfrm>
          <a:prstGeom prst="rect">
            <a:avLst/>
          </a:prstGeom>
        </p:spPr>
        <p:txBody>
          <a:bodyPr anchorCtr="0" anchor="b" bIns="91425" lIns="91425" rIns="91425" tIns="91425">
            <a:noAutofit/>
          </a:bodyPr>
          <a:lstStyle/>
          <a:p>
            <a:pPr lvl="0">
              <a:spcBef>
                <a:spcPts val="0"/>
              </a:spcBef>
              <a:buNone/>
            </a:pPr>
            <a:r>
              <a:rPr lang="en" sz="3600"/>
              <a:t>Where to go from here:</a:t>
            </a:r>
          </a:p>
        </p:txBody>
      </p:sp>
      <p:sp>
        <p:nvSpPr>
          <p:cNvPr id="1276" name="Shape 1276"/>
          <p:cNvSpPr txBox="1"/>
          <p:nvPr>
            <p:ph idx="1" type="body"/>
          </p:nvPr>
        </p:nvSpPr>
        <p:spPr>
          <a:xfrm>
            <a:off x="2346625" y="1129475"/>
            <a:ext cx="4976400" cy="34512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rPr lang="en" sz="1800"/>
              <a:t>Need automatic Thresholding so grabbing heights function doesn’t need tweaking for each case</a:t>
            </a:r>
          </a:p>
          <a:p>
            <a:pPr lvl="0">
              <a:spcBef>
                <a:spcPts val="0"/>
              </a:spcBef>
              <a:buNone/>
            </a:pPr>
            <a:r>
              <a:t/>
            </a:r>
            <a:endParaRPr/>
          </a:p>
          <a:p>
            <a:pPr lvl="0">
              <a:spcBef>
                <a:spcPts val="0"/>
              </a:spcBef>
              <a:buNone/>
            </a:pPr>
            <a:r>
              <a:rPr lang="en" sz="1800"/>
              <a:t>Add color to side view image</a:t>
            </a:r>
          </a:p>
          <a:p>
            <a:pPr lvl="0">
              <a:spcBef>
                <a:spcPts val="0"/>
              </a:spcBef>
              <a:buNone/>
            </a:pPr>
            <a:r>
              <a:t/>
            </a:r>
            <a:endParaRPr/>
          </a:p>
          <a:p>
            <a:pPr lvl="0">
              <a:spcBef>
                <a:spcPts val="0"/>
              </a:spcBef>
              <a:buNone/>
            </a:pPr>
            <a:r>
              <a:t/>
            </a:r>
            <a:endParaRPr/>
          </a:p>
        </p:txBody>
      </p:sp>
      <p:sp>
        <p:nvSpPr>
          <p:cNvPr id="1277" name="Shape 127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1" name="Shape 1281"/>
        <p:cNvGrpSpPr/>
        <p:nvPr/>
      </p:nvGrpSpPr>
      <p:grpSpPr>
        <a:xfrm>
          <a:off x="0" y="0"/>
          <a:ext cx="0" cy="0"/>
          <a:chOff x="0" y="0"/>
          <a:chExt cx="0" cy="0"/>
        </a:xfrm>
      </p:grpSpPr>
      <p:sp>
        <p:nvSpPr>
          <p:cNvPr id="1282" name="Shape 1282"/>
          <p:cNvSpPr txBox="1"/>
          <p:nvPr>
            <p:ph type="title"/>
          </p:nvPr>
        </p:nvSpPr>
        <p:spPr>
          <a:xfrm>
            <a:off x="311700" y="118950"/>
            <a:ext cx="4644600" cy="783900"/>
          </a:xfrm>
          <a:prstGeom prst="rect">
            <a:avLst/>
          </a:prstGeom>
        </p:spPr>
        <p:txBody>
          <a:bodyPr anchorCtr="0" anchor="t" bIns="91425" lIns="91425" rIns="91425" tIns="91425">
            <a:noAutofit/>
          </a:bodyPr>
          <a:lstStyle/>
          <a:p>
            <a:pPr lvl="0">
              <a:spcBef>
                <a:spcPts val="0"/>
              </a:spcBef>
              <a:buNone/>
            </a:pPr>
            <a:r>
              <a:rPr lang="en" sz="3000"/>
              <a:t>Conclusion:</a:t>
            </a:r>
          </a:p>
        </p:txBody>
      </p:sp>
      <p:sp>
        <p:nvSpPr>
          <p:cNvPr id="1283" name="Shape 128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descr="Screen Shot 2016-05-12 at 12.00.11 PM.png" id="1284" name="Shape 1284"/>
          <p:cNvPicPr preferRelativeResize="0"/>
          <p:nvPr/>
        </p:nvPicPr>
        <p:blipFill>
          <a:blip r:embed="rId3">
            <a:alphaModFix/>
          </a:blip>
          <a:stretch>
            <a:fillRect/>
          </a:stretch>
        </p:blipFill>
        <p:spPr>
          <a:xfrm>
            <a:off x="2824600" y="1927399"/>
            <a:ext cx="4592225" cy="2788124"/>
          </a:xfrm>
          <a:prstGeom prst="rect">
            <a:avLst/>
          </a:prstGeom>
          <a:noFill/>
          <a:ln>
            <a:noFill/>
          </a:ln>
        </p:spPr>
      </p:pic>
      <p:sp>
        <p:nvSpPr>
          <p:cNvPr id="1285" name="Shape 1285"/>
          <p:cNvSpPr txBox="1"/>
          <p:nvPr>
            <p:ph idx="1" type="body"/>
          </p:nvPr>
        </p:nvSpPr>
        <p:spPr>
          <a:xfrm>
            <a:off x="315450" y="788991"/>
            <a:ext cx="8513100" cy="1248599"/>
          </a:xfrm>
          <a:prstGeom prst="rect">
            <a:avLst/>
          </a:prstGeom>
          <a:solidFill>
            <a:srgbClr val="FFFFFF"/>
          </a:solidFill>
        </p:spPr>
        <p:txBody>
          <a:bodyPr anchorCtr="0" anchor="t" bIns="91425" lIns="91425" rIns="91425" tIns="91425">
            <a:noAutofit/>
          </a:bodyPr>
          <a:lstStyle/>
          <a:p>
            <a:pPr indent="-228600" lvl="0" marL="457200" rtl="0">
              <a:spcBef>
                <a:spcPts val="0"/>
              </a:spcBef>
              <a:buAutoNum type="arabicPeriod"/>
            </a:pPr>
            <a:r>
              <a:rPr lang="en"/>
              <a:t>Examined how 3D scanners worked mathematically</a:t>
            </a:r>
          </a:p>
          <a:p>
            <a:pPr indent="-228600" lvl="0" marL="457200" rtl="0">
              <a:spcBef>
                <a:spcPts val="0"/>
              </a:spcBef>
              <a:buAutoNum type="arabicPeriod"/>
            </a:pPr>
            <a:r>
              <a:rPr lang="en"/>
              <a:t>Isolated vertical walls</a:t>
            </a:r>
          </a:p>
          <a:p>
            <a:pPr indent="-228600" lvl="0" marL="457200" rtl="0">
              <a:spcBef>
                <a:spcPts val="0"/>
              </a:spcBef>
              <a:buAutoNum type="arabicPeriod"/>
            </a:pPr>
            <a:r>
              <a:rPr lang="en"/>
              <a:t>Developed 2 approaches to fix the problem given to us by CyberOptics</a:t>
            </a:r>
          </a:p>
          <a:p>
            <a:pPr lvl="0" rtl="0">
              <a:spcBef>
                <a:spcPts val="0"/>
              </a:spcBef>
              <a:buNone/>
            </a:pPr>
            <a:r>
              <a:t/>
            </a:r>
            <a:endParaRPr/>
          </a:p>
        </p:txBody>
      </p:sp>
      <p:pic>
        <p:nvPicPr>
          <p:cNvPr id="1286" name="Shape 1286"/>
          <p:cNvPicPr preferRelativeResize="0"/>
          <p:nvPr/>
        </p:nvPicPr>
        <p:blipFill>
          <a:blip r:embed="rId4">
            <a:alphaModFix/>
          </a:blip>
          <a:stretch>
            <a:fillRect/>
          </a:stretch>
        </p:blipFill>
        <p:spPr>
          <a:xfrm>
            <a:off x="6109950" y="3502347"/>
            <a:ext cx="2656099" cy="1554474"/>
          </a:xfrm>
          <a:prstGeom prst="rect">
            <a:avLst/>
          </a:prstGeom>
          <a:noFill/>
          <a:ln>
            <a:noFill/>
          </a:ln>
        </p:spPr>
      </p:pic>
      <p:pic>
        <p:nvPicPr>
          <p:cNvPr id="1287" name="Shape 1287"/>
          <p:cNvPicPr preferRelativeResize="0"/>
          <p:nvPr/>
        </p:nvPicPr>
        <p:blipFill>
          <a:blip r:embed="rId5">
            <a:alphaModFix/>
          </a:blip>
          <a:stretch>
            <a:fillRect/>
          </a:stretch>
        </p:blipFill>
        <p:spPr>
          <a:xfrm>
            <a:off x="168522" y="3026299"/>
            <a:ext cx="2873974" cy="1636924"/>
          </a:xfrm>
          <a:prstGeom prst="rect">
            <a:avLst/>
          </a:prstGeom>
          <a:noFill/>
          <a:ln>
            <a:noFill/>
          </a:ln>
        </p:spPr>
      </p:pic>
      <p:cxnSp>
        <p:nvCxnSpPr>
          <p:cNvPr id="1288" name="Shape 1288"/>
          <p:cNvCxnSpPr>
            <a:stCxn id="1287" idx="3"/>
          </p:cNvCxnSpPr>
          <p:nvPr/>
        </p:nvCxnSpPr>
        <p:spPr>
          <a:xfrm flipH="1" rot="10800000">
            <a:off x="3042497" y="3661462"/>
            <a:ext cx="654000" cy="183300"/>
          </a:xfrm>
          <a:prstGeom prst="straightConnector1">
            <a:avLst/>
          </a:prstGeom>
          <a:noFill/>
          <a:ln cap="flat" cmpd="sng" w="38100">
            <a:solidFill>
              <a:srgbClr val="FF0000"/>
            </a:solidFill>
            <a:prstDash val="solid"/>
            <a:round/>
            <a:headEnd len="lg" w="lg" type="none"/>
            <a:tailEnd len="lg" w="lg" type="triangle"/>
          </a:ln>
        </p:spPr>
      </p:cxnSp>
      <p:cxnSp>
        <p:nvCxnSpPr>
          <p:cNvPr id="1289" name="Shape 1289"/>
          <p:cNvCxnSpPr>
            <a:endCxn id="1286" idx="1"/>
          </p:cNvCxnSpPr>
          <p:nvPr/>
        </p:nvCxnSpPr>
        <p:spPr>
          <a:xfrm>
            <a:off x="3042450" y="3936384"/>
            <a:ext cx="3067500" cy="343200"/>
          </a:xfrm>
          <a:prstGeom prst="straightConnector1">
            <a:avLst/>
          </a:prstGeom>
          <a:noFill/>
          <a:ln cap="flat" cmpd="sng" w="38100">
            <a:solidFill>
              <a:srgbClr val="FF0000"/>
            </a:solidFill>
            <a:prstDash val="solid"/>
            <a:round/>
            <a:headEnd len="lg" w="lg" type="none"/>
            <a:tailEnd len="lg" w="lg" type="triangl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3" name="Shape 1293"/>
        <p:cNvGrpSpPr/>
        <p:nvPr/>
      </p:nvGrpSpPr>
      <p:grpSpPr>
        <a:xfrm>
          <a:off x="0" y="0"/>
          <a:ext cx="0" cy="0"/>
          <a:chOff x="0" y="0"/>
          <a:chExt cx="0" cy="0"/>
        </a:xfrm>
      </p:grpSpPr>
      <p:pic>
        <p:nvPicPr>
          <p:cNvPr id="1294" name="Shape 1294"/>
          <p:cNvPicPr preferRelativeResize="0"/>
          <p:nvPr/>
        </p:nvPicPr>
        <p:blipFill>
          <a:blip r:embed="rId3">
            <a:alphaModFix/>
          </a:blip>
          <a:stretch>
            <a:fillRect/>
          </a:stretch>
        </p:blipFill>
        <p:spPr>
          <a:xfrm>
            <a:off x="3566499" y="1955599"/>
            <a:ext cx="5137775" cy="2706900"/>
          </a:xfrm>
          <a:prstGeom prst="rect">
            <a:avLst/>
          </a:prstGeom>
          <a:noFill/>
          <a:ln>
            <a:noFill/>
          </a:ln>
        </p:spPr>
      </p:pic>
      <p:sp>
        <p:nvSpPr>
          <p:cNvPr id="1295" name="Shape 1295"/>
          <p:cNvSpPr txBox="1"/>
          <p:nvPr>
            <p:ph type="title"/>
          </p:nvPr>
        </p:nvSpPr>
        <p:spPr>
          <a:xfrm>
            <a:off x="311700" y="288725"/>
            <a:ext cx="8046600" cy="755700"/>
          </a:xfrm>
          <a:prstGeom prst="rect">
            <a:avLst/>
          </a:prstGeom>
        </p:spPr>
        <p:txBody>
          <a:bodyPr anchorCtr="0" anchor="b" bIns="91425" lIns="91425" rIns="91425" tIns="91425">
            <a:noAutofit/>
          </a:bodyPr>
          <a:lstStyle/>
          <a:p>
            <a:pPr lvl="0">
              <a:spcBef>
                <a:spcPts val="0"/>
              </a:spcBef>
              <a:buNone/>
            </a:pPr>
            <a:r>
              <a:rPr lang="en" sz="3600"/>
              <a:t>Thank you to...</a:t>
            </a:r>
          </a:p>
        </p:txBody>
      </p:sp>
      <p:sp>
        <p:nvSpPr>
          <p:cNvPr id="1296" name="Shape 1296"/>
          <p:cNvSpPr txBox="1"/>
          <p:nvPr>
            <p:ph idx="1" type="body"/>
          </p:nvPr>
        </p:nvSpPr>
        <p:spPr>
          <a:xfrm>
            <a:off x="311700" y="1213100"/>
            <a:ext cx="8046600" cy="3355800"/>
          </a:xfrm>
          <a:prstGeom prst="rect">
            <a:avLst/>
          </a:prstGeom>
        </p:spPr>
        <p:txBody>
          <a:bodyPr anchorCtr="0" anchor="t" bIns="91425" lIns="91425" rIns="91425" tIns="91425">
            <a:noAutofit/>
          </a:bodyPr>
          <a:lstStyle/>
          <a:p>
            <a:pPr indent="-381000" lvl="0" marL="457200" rtl="0">
              <a:spcBef>
                <a:spcPts val="0"/>
              </a:spcBef>
              <a:buSzPct val="100000"/>
              <a:buChar char="❖"/>
            </a:pPr>
            <a:r>
              <a:rPr lang="en" sz="2400"/>
              <a:t>Professor Rob Thompson and the Math Department</a:t>
            </a:r>
          </a:p>
          <a:p>
            <a:pPr indent="-381000" lvl="0" marL="457200" rtl="0">
              <a:spcBef>
                <a:spcPts val="0"/>
              </a:spcBef>
              <a:buSzPct val="100000"/>
              <a:buChar char="❖"/>
            </a:pPr>
            <a:r>
              <a:rPr lang="en" sz="2400"/>
              <a:t>CyberOptics and John Hoffman</a:t>
            </a:r>
          </a:p>
          <a:p>
            <a:pPr indent="-381000" lvl="0" marL="457200" rtl="0">
              <a:spcBef>
                <a:spcPts val="0"/>
              </a:spcBef>
              <a:buSzPct val="100000"/>
              <a:buChar char="❖"/>
            </a:pPr>
            <a:r>
              <a:rPr lang="en" sz="2400"/>
              <a:t>Friends and Family</a:t>
            </a:r>
          </a:p>
          <a:p>
            <a:pPr indent="-381000" lvl="0" marL="457200">
              <a:spcBef>
                <a:spcPts val="0"/>
              </a:spcBef>
              <a:buSzPct val="100000"/>
              <a:buChar char="❖"/>
            </a:pPr>
            <a:r>
              <a:rPr lang="en" sz="2400"/>
              <a:t>You all!</a:t>
            </a:r>
          </a:p>
        </p:txBody>
      </p:sp>
      <p:sp>
        <p:nvSpPr>
          <p:cNvPr id="1297" name="Shape 129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1" name="Shape 1301"/>
        <p:cNvGrpSpPr/>
        <p:nvPr/>
      </p:nvGrpSpPr>
      <p:grpSpPr>
        <a:xfrm>
          <a:off x="0" y="0"/>
          <a:ext cx="0" cy="0"/>
          <a:chOff x="0" y="0"/>
          <a:chExt cx="0" cy="0"/>
        </a:xfrm>
      </p:grpSpPr>
      <p:sp>
        <p:nvSpPr>
          <p:cNvPr id="1302" name="Shape 1302"/>
          <p:cNvSpPr txBox="1"/>
          <p:nvPr>
            <p:ph type="title"/>
          </p:nvPr>
        </p:nvSpPr>
        <p:spPr>
          <a:xfrm>
            <a:off x="311700" y="1856025"/>
            <a:ext cx="8519700" cy="837000"/>
          </a:xfrm>
          <a:prstGeom prst="rect">
            <a:avLst/>
          </a:prstGeom>
        </p:spPr>
        <p:txBody>
          <a:bodyPr anchorCtr="0" anchor="b" bIns="91425" lIns="91425" rIns="91425" tIns="91425">
            <a:noAutofit/>
          </a:bodyPr>
          <a:lstStyle/>
          <a:p>
            <a:pPr lvl="0" algn="ctr">
              <a:spcBef>
                <a:spcPts val="0"/>
              </a:spcBef>
              <a:buNone/>
            </a:pPr>
            <a:r>
              <a:rPr lang="en" sz="3600"/>
              <a:t>Questions?</a:t>
            </a:r>
          </a:p>
        </p:txBody>
      </p:sp>
      <p:sp>
        <p:nvSpPr>
          <p:cNvPr id="1303" name="Shape 130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176600"/>
            <a:ext cx="8520600" cy="572700"/>
          </a:xfrm>
          <a:prstGeom prst="rect">
            <a:avLst/>
          </a:prstGeom>
        </p:spPr>
        <p:txBody>
          <a:bodyPr anchorCtr="0" anchor="t" bIns="91425" lIns="91425" rIns="91425" tIns="91425">
            <a:noAutofit/>
          </a:bodyPr>
          <a:lstStyle/>
          <a:p>
            <a:pPr lvl="0">
              <a:spcBef>
                <a:spcPts val="0"/>
              </a:spcBef>
              <a:buNone/>
            </a:pPr>
            <a:r>
              <a:rPr lang="en"/>
              <a:t>Our Data 2</a:t>
            </a:r>
          </a:p>
        </p:txBody>
      </p:sp>
      <p:sp>
        <p:nvSpPr>
          <p:cNvPr id="116" name="Shape 11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descr="XPtCloud.jpg" id="117" name="Shape 117"/>
          <p:cNvPicPr preferRelativeResize="0"/>
          <p:nvPr/>
        </p:nvPicPr>
        <p:blipFill rotWithShape="1">
          <a:blip r:embed="rId3">
            <a:alphaModFix/>
          </a:blip>
          <a:srcRect b="6460" l="14041" r="13431" t="4301"/>
          <a:stretch/>
        </p:blipFill>
        <p:spPr>
          <a:xfrm>
            <a:off x="311700" y="1152475"/>
            <a:ext cx="4191000" cy="3570450"/>
          </a:xfrm>
          <a:prstGeom prst="rect">
            <a:avLst/>
          </a:prstGeom>
          <a:noFill/>
          <a:ln>
            <a:noFill/>
          </a:ln>
        </p:spPr>
      </p:pic>
      <p:pic>
        <p:nvPicPr>
          <p:cNvPr descr="yPtCloud.jpg" id="118" name="Shape 118"/>
          <p:cNvPicPr preferRelativeResize="0"/>
          <p:nvPr/>
        </p:nvPicPr>
        <p:blipFill rotWithShape="1">
          <a:blip r:embed="rId4">
            <a:alphaModFix/>
          </a:blip>
          <a:srcRect b="5192" l="11664" r="9891" t="5129"/>
          <a:stretch/>
        </p:blipFill>
        <p:spPr>
          <a:xfrm>
            <a:off x="4589325" y="1152475"/>
            <a:ext cx="4190999" cy="3593525"/>
          </a:xfrm>
          <a:prstGeom prst="rect">
            <a:avLst/>
          </a:prstGeom>
          <a:noFill/>
          <a:ln>
            <a:noFill/>
          </a:ln>
        </p:spPr>
      </p:pic>
      <p:sp>
        <p:nvSpPr>
          <p:cNvPr id="119" name="Shape 119"/>
          <p:cNvSpPr txBox="1"/>
          <p:nvPr/>
        </p:nvSpPr>
        <p:spPr>
          <a:xfrm>
            <a:off x="1567200" y="749300"/>
            <a:ext cx="1680000" cy="324300"/>
          </a:xfrm>
          <a:prstGeom prst="rect">
            <a:avLst/>
          </a:prstGeom>
          <a:noFill/>
          <a:ln>
            <a:noFill/>
          </a:ln>
        </p:spPr>
        <p:txBody>
          <a:bodyPr anchorCtr="0" anchor="t" bIns="91425" lIns="91425" rIns="91425" tIns="91425">
            <a:noAutofit/>
          </a:bodyPr>
          <a:lstStyle/>
          <a:p>
            <a:pPr lvl="0">
              <a:spcBef>
                <a:spcPts val="0"/>
              </a:spcBef>
              <a:buNone/>
            </a:pPr>
            <a:r>
              <a:rPr lang="en">
                <a:solidFill>
                  <a:schemeClr val="dk1"/>
                </a:solidFill>
              </a:rPr>
              <a:t>X point cloud</a:t>
            </a:r>
          </a:p>
        </p:txBody>
      </p:sp>
      <p:pic>
        <p:nvPicPr>
          <p:cNvPr descr="CAM000.png" id="120" name="Shape 120"/>
          <p:cNvPicPr preferRelativeResize="0"/>
          <p:nvPr/>
        </p:nvPicPr>
        <p:blipFill>
          <a:blip r:embed="rId5">
            <a:alphaModFix/>
          </a:blip>
          <a:stretch>
            <a:fillRect/>
          </a:stretch>
        </p:blipFill>
        <p:spPr>
          <a:xfrm>
            <a:off x="4674725" y="781887"/>
            <a:ext cx="4157573" cy="4157573"/>
          </a:xfrm>
          <a:prstGeom prst="rect">
            <a:avLst/>
          </a:prstGeom>
          <a:noFill/>
          <a:ln>
            <a:noFill/>
          </a:ln>
        </p:spPr>
      </p:pic>
      <p:sp>
        <p:nvSpPr>
          <p:cNvPr id="121" name="Shape 12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